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4"/>
  </p:notesMasterIdLst>
  <p:sldIdLst>
    <p:sldId id="322" r:id="rId2"/>
    <p:sldId id="321" r:id="rId3"/>
    <p:sldId id="256" r:id="rId4"/>
    <p:sldId id="257" r:id="rId5"/>
    <p:sldId id="308" r:id="rId6"/>
    <p:sldId id="259" r:id="rId7"/>
    <p:sldId id="260" r:id="rId8"/>
    <p:sldId id="261" r:id="rId9"/>
    <p:sldId id="262" r:id="rId10"/>
    <p:sldId id="263" r:id="rId11"/>
    <p:sldId id="264" r:id="rId12"/>
    <p:sldId id="265" r:id="rId13"/>
    <p:sldId id="274" r:id="rId14"/>
    <p:sldId id="275" r:id="rId15"/>
    <p:sldId id="266" r:id="rId16"/>
    <p:sldId id="267" r:id="rId17"/>
    <p:sldId id="268" r:id="rId18"/>
    <p:sldId id="269" r:id="rId19"/>
    <p:sldId id="270" r:id="rId20"/>
    <p:sldId id="315" r:id="rId21"/>
    <p:sldId id="271" r:id="rId22"/>
    <p:sldId id="272" r:id="rId23"/>
    <p:sldId id="273"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7" r:id="rId54"/>
    <p:sldId id="316" r:id="rId55"/>
    <p:sldId id="306" r:id="rId56"/>
    <p:sldId id="309" r:id="rId57"/>
    <p:sldId id="310" r:id="rId58"/>
    <p:sldId id="311" r:id="rId59"/>
    <p:sldId id="312" r:id="rId60"/>
    <p:sldId id="318" r:id="rId61"/>
    <p:sldId id="313" r:id="rId62"/>
    <p:sldId id="317"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8" d="100"/>
          <a:sy n="98" d="100"/>
        </p:scale>
        <p:origin x="576"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EB9914-7470-4E0D-A295-A3CAC20E3099}" type="datetimeFigureOut">
              <a:rPr lang="en-IN" smtClean="0"/>
              <a:t>21-10-2021</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F4C083-A92D-43A3-9088-A886245E4029}" type="slidenum">
              <a:rPr lang="en-IN" smtClean="0"/>
              <a:t>‹#›</a:t>
            </a:fld>
            <a:endParaRPr lang="en-IN"/>
          </a:p>
        </p:txBody>
      </p:sp>
    </p:spTree>
    <p:extLst>
      <p:ext uri="{BB962C8B-B14F-4D97-AF65-F5344CB8AC3E}">
        <p14:creationId xmlns:p14="http://schemas.microsoft.com/office/powerpoint/2010/main" val="619583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8F4C083-A92D-43A3-9088-A886245E4029}" type="slidenum">
              <a:rPr lang="en-IN" smtClean="0"/>
              <a:t>2</a:t>
            </a:fld>
            <a:endParaRPr lang="en-IN"/>
          </a:p>
        </p:txBody>
      </p:sp>
    </p:spTree>
    <p:extLst>
      <p:ext uri="{BB962C8B-B14F-4D97-AF65-F5344CB8AC3E}">
        <p14:creationId xmlns:p14="http://schemas.microsoft.com/office/powerpoint/2010/main" val="619694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865300-ABE6-4365-B7C6-A6D3B271C310}" type="datetime1">
              <a:rPr lang="en-IN" smtClean="0"/>
              <a:t>21-10-2021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F454EC-4F76-4F6E-8275-D8A9EF90DE53}" type="slidenum">
              <a:rPr lang="en-IN" smtClean="0"/>
              <a:t>‹#›</a:t>
            </a:fld>
            <a:endParaRPr lang="en-IN"/>
          </a:p>
        </p:txBody>
      </p:sp>
    </p:spTree>
    <p:extLst>
      <p:ext uri="{BB962C8B-B14F-4D97-AF65-F5344CB8AC3E}">
        <p14:creationId xmlns:p14="http://schemas.microsoft.com/office/powerpoint/2010/main" val="3810888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19C626-6DF9-4960-ADE6-C9B468F70989}" type="datetime1">
              <a:rPr lang="en-IN" smtClean="0"/>
              <a:t>21-10-2021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F454EC-4F76-4F6E-8275-D8A9EF90DE53}" type="slidenum">
              <a:rPr lang="en-IN" smtClean="0"/>
              <a:t>‹#›</a:t>
            </a:fld>
            <a:endParaRPr lang="en-IN"/>
          </a:p>
        </p:txBody>
      </p:sp>
    </p:spTree>
    <p:extLst>
      <p:ext uri="{BB962C8B-B14F-4D97-AF65-F5344CB8AC3E}">
        <p14:creationId xmlns:p14="http://schemas.microsoft.com/office/powerpoint/2010/main" val="2280728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6DCEFA-CA9C-4427-B462-DDFD4DFB86D5}" type="datetime1">
              <a:rPr lang="en-IN" smtClean="0"/>
              <a:t>21-10-2021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F454EC-4F76-4F6E-8275-D8A9EF90DE53}" type="slidenum">
              <a:rPr lang="en-IN" smtClean="0"/>
              <a:t>‹#›</a:t>
            </a:fld>
            <a:endParaRPr lang="en-IN"/>
          </a:p>
        </p:txBody>
      </p:sp>
    </p:spTree>
    <p:extLst>
      <p:ext uri="{BB962C8B-B14F-4D97-AF65-F5344CB8AC3E}">
        <p14:creationId xmlns:p14="http://schemas.microsoft.com/office/powerpoint/2010/main" val="3625069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06C5ADDE-41B4-452B-ACAB-475A588D5EF8}"/>
              </a:ext>
            </a:extLst>
          </p:cNvPr>
          <p:cNvSpPr txBox="1"/>
          <p:nvPr userDrawn="1"/>
        </p:nvSpPr>
        <p:spPr>
          <a:xfrm rot="10800000">
            <a:off x="162983" y="4632855"/>
            <a:ext cx="2237139" cy="276999"/>
          </a:xfrm>
          <a:prstGeom prst="round1Rect">
            <a:avLst>
              <a:gd name="adj" fmla="val 50000"/>
            </a:avLst>
          </a:prstGeom>
          <a:gradFill flip="none" rotWithShape="1">
            <a:gsLst>
              <a:gs pos="0">
                <a:srgbClr val="E03EB6">
                  <a:tint val="66000"/>
                  <a:satMod val="160000"/>
                </a:srgbClr>
              </a:gs>
              <a:gs pos="50000">
                <a:srgbClr val="E03EB6">
                  <a:tint val="44500"/>
                  <a:satMod val="160000"/>
                </a:srgbClr>
              </a:gs>
              <a:gs pos="100000">
                <a:srgbClr val="E03EB6">
                  <a:tint val="23500"/>
                  <a:satMod val="160000"/>
                </a:srgbClr>
              </a:gs>
            </a:gsLst>
            <a:lin ang="5400000" scaled="1"/>
            <a:tileRect/>
          </a:gradFill>
          <a:ln>
            <a:noFill/>
          </a:ln>
        </p:spPr>
        <p:txBody>
          <a:bodyPr wrap="square" rtlCol="0">
            <a:spAutoFit/>
          </a:bodyPr>
          <a:lstStyle/>
          <a:p>
            <a:endParaRPr lang="en-IN" sz="1200" dirty="0">
              <a:solidFill>
                <a:srgbClr val="002060"/>
              </a:solidFill>
            </a:endParaRPr>
          </a:p>
        </p:txBody>
      </p:sp>
      <p:sp>
        <p:nvSpPr>
          <p:cNvPr id="6" name="Rectangle: Single Corner Rounded 5">
            <a:extLst>
              <a:ext uri="{FF2B5EF4-FFF2-40B4-BE49-F238E27FC236}">
                <a16:creationId xmlns="" xmlns:a16="http://schemas.microsoft.com/office/drawing/2014/main" id="{51CFA0AA-594B-4748-9B4F-7DE378FD24AF}"/>
              </a:ext>
            </a:extLst>
          </p:cNvPr>
          <p:cNvSpPr/>
          <p:nvPr userDrawn="1"/>
        </p:nvSpPr>
        <p:spPr>
          <a:xfrm flipH="1">
            <a:off x="166493" y="4243814"/>
            <a:ext cx="2240280" cy="346801"/>
          </a:xfrm>
          <a:prstGeom prst="round1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788">
              <a:latin typeface="Bodoni MT" panose="02070603080606020203" pitchFamily="18" charset="0"/>
            </a:endParaRPr>
          </a:p>
        </p:txBody>
      </p:sp>
      <p:sp>
        <p:nvSpPr>
          <p:cNvPr id="7" name="TextBox 6">
            <a:extLst>
              <a:ext uri="{FF2B5EF4-FFF2-40B4-BE49-F238E27FC236}">
                <a16:creationId xmlns="" xmlns:a16="http://schemas.microsoft.com/office/drawing/2014/main" id="{C701F7F7-B473-46B6-9D77-D6268E03E9B0}"/>
              </a:ext>
            </a:extLst>
          </p:cNvPr>
          <p:cNvSpPr txBox="1"/>
          <p:nvPr userDrawn="1"/>
        </p:nvSpPr>
        <p:spPr>
          <a:xfrm rot="10800000">
            <a:off x="2458295" y="4638813"/>
            <a:ext cx="4234059" cy="276999"/>
          </a:xfrm>
          <a:prstGeom prst="rect">
            <a:avLst/>
          </a:prstGeom>
          <a:gradFill flip="none" rotWithShape="1">
            <a:gsLst>
              <a:gs pos="0">
                <a:srgbClr val="E03EB6">
                  <a:tint val="66000"/>
                  <a:satMod val="160000"/>
                </a:srgbClr>
              </a:gs>
              <a:gs pos="50000">
                <a:srgbClr val="E03EB6">
                  <a:tint val="44500"/>
                  <a:satMod val="160000"/>
                </a:srgbClr>
              </a:gs>
              <a:gs pos="100000">
                <a:srgbClr val="E03EB6">
                  <a:tint val="23500"/>
                  <a:satMod val="160000"/>
                </a:srgbClr>
              </a:gs>
            </a:gsLst>
            <a:lin ang="5400000" scaled="1"/>
            <a:tileRect/>
          </a:gradFill>
          <a:ln>
            <a:noFill/>
          </a:ln>
        </p:spPr>
        <p:txBody>
          <a:bodyPr wrap="square" rtlCol="0">
            <a:spAutoFit/>
          </a:bodyPr>
          <a:lstStyle/>
          <a:p>
            <a:endParaRPr lang="en-IN" sz="1200" dirty="0">
              <a:solidFill>
                <a:srgbClr val="002060"/>
              </a:solidFill>
            </a:endParaRPr>
          </a:p>
        </p:txBody>
      </p:sp>
      <p:sp>
        <p:nvSpPr>
          <p:cNvPr id="8" name="Rectangle 7">
            <a:extLst>
              <a:ext uri="{FF2B5EF4-FFF2-40B4-BE49-F238E27FC236}">
                <a16:creationId xmlns="" xmlns:a16="http://schemas.microsoft.com/office/drawing/2014/main" id="{86E4C6FA-68AA-4B43-A8D0-41C5286B23E7}"/>
              </a:ext>
            </a:extLst>
          </p:cNvPr>
          <p:cNvSpPr/>
          <p:nvPr userDrawn="1"/>
        </p:nvSpPr>
        <p:spPr>
          <a:xfrm>
            <a:off x="2449525" y="4240739"/>
            <a:ext cx="4234058" cy="35331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788">
              <a:latin typeface="Bodoni MT" panose="02070603080606020203" pitchFamily="18" charset="0"/>
            </a:endParaRPr>
          </a:p>
        </p:txBody>
      </p:sp>
      <p:sp>
        <p:nvSpPr>
          <p:cNvPr id="9" name="Rectangle 8">
            <a:extLst>
              <a:ext uri="{FF2B5EF4-FFF2-40B4-BE49-F238E27FC236}">
                <a16:creationId xmlns="" xmlns:a16="http://schemas.microsoft.com/office/drawing/2014/main" id="{C90A1BC5-B06A-48C5-9771-8C601A3AE28B}"/>
              </a:ext>
            </a:extLst>
          </p:cNvPr>
          <p:cNvSpPr/>
          <p:nvPr userDrawn="1"/>
        </p:nvSpPr>
        <p:spPr>
          <a:xfrm>
            <a:off x="1137213" y="-5653"/>
            <a:ext cx="8006787" cy="2291653"/>
          </a:xfrm>
          <a:prstGeom prst="rect">
            <a:avLst/>
          </a:prstGeom>
          <a:gradFill>
            <a:gsLst>
              <a:gs pos="100000">
                <a:schemeClr val="accent5">
                  <a:lumMod val="40000"/>
                  <a:lumOff val="60000"/>
                </a:schemeClr>
              </a:gs>
              <a:gs pos="0">
                <a:schemeClr val="accent1">
                  <a:lumMod val="5000"/>
                  <a:lumOff val="95000"/>
                </a:schemeClr>
              </a:gs>
              <a:gs pos="8000">
                <a:schemeClr val="accent1">
                  <a:lumMod val="75000"/>
                </a:schemeClr>
              </a:gs>
              <a:gs pos="97000">
                <a:schemeClr val="accent1">
                  <a:lumMod val="50000"/>
                </a:schemeClr>
              </a:gs>
              <a:gs pos="57000">
                <a:schemeClr val="accent1">
                  <a:lumMod val="50000"/>
                </a:schemeClr>
              </a:gs>
            </a:gsLst>
            <a:lin ang="5400000" scaled="1"/>
          </a:gra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3600" b="1" dirty="0">
                <a:latin typeface="Times New Roman" panose="02020603050405020304" pitchFamily="18" charset="0"/>
                <a:cs typeface="Times New Roman" panose="02020603050405020304" pitchFamily="18" charset="0"/>
              </a:rPr>
              <a:t> D</a:t>
            </a:r>
            <a:r>
              <a:rPr lang="en-US" sz="2400" b="1" dirty="0">
                <a:latin typeface="Times New Roman" panose="02020603050405020304" pitchFamily="18" charset="0"/>
                <a:cs typeface="Times New Roman" panose="02020603050405020304" pitchFamily="18" charset="0"/>
              </a:rPr>
              <a:t>EPARTMENT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a:t>
            </a:r>
            <a:r>
              <a:rPr lang="en-US" sz="2400" b="1" dirty="0" err="1">
                <a:latin typeface="Times New Roman" panose="02020603050405020304" pitchFamily="18" charset="0"/>
                <a:cs typeface="Times New Roman" panose="02020603050405020304" pitchFamily="18" charset="0"/>
              </a:rPr>
              <a:t>F</a:t>
            </a:r>
            <a:r>
              <a:rPr lang="en-US" sz="3600" b="1" dirty="0">
                <a:latin typeface="Times New Roman" panose="02020603050405020304" pitchFamily="18" charset="0"/>
                <a:cs typeface="Times New Roman" panose="02020603050405020304" pitchFamily="18" charset="0"/>
              </a:rPr>
              <a:t> C</a:t>
            </a:r>
            <a:r>
              <a:rPr lang="en-US" sz="2400" b="1" dirty="0">
                <a:latin typeface="Times New Roman" panose="02020603050405020304" pitchFamily="18" charset="0"/>
                <a:cs typeface="Times New Roman" panose="02020603050405020304" pitchFamily="18" charset="0"/>
              </a:rPr>
              <a:t>OMPUTER</a:t>
            </a:r>
            <a:r>
              <a:rPr lang="en-US" sz="3600" b="1" dirty="0">
                <a:latin typeface="Times New Roman" panose="02020603050405020304" pitchFamily="18" charset="0"/>
                <a:cs typeface="Times New Roman" panose="02020603050405020304" pitchFamily="18" charset="0"/>
              </a:rPr>
              <a:t> S</a:t>
            </a:r>
            <a:r>
              <a:rPr lang="en-US" sz="2400" b="1" dirty="0">
                <a:latin typeface="Times New Roman" panose="02020603050405020304" pitchFamily="18" charset="0"/>
                <a:cs typeface="Times New Roman" panose="02020603050405020304" pitchFamily="18" charset="0"/>
              </a:rPr>
              <a:t>CIENCE</a:t>
            </a:r>
            <a:r>
              <a:rPr lang="en-US" sz="3600" b="1" dirty="0">
                <a:latin typeface="Times New Roman" panose="02020603050405020304" pitchFamily="18" charset="0"/>
                <a:cs typeface="Times New Roman" panose="02020603050405020304" pitchFamily="18" charset="0"/>
              </a:rPr>
              <a:t> </a:t>
            </a:r>
          </a:p>
          <a:p>
            <a:pPr algn="ctr"/>
            <a:r>
              <a:rPr lang="en-US" sz="3000" b="1" dirty="0">
                <a:latin typeface="Times New Roman" panose="02020603050405020304" pitchFamily="18" charset="0"/>
                <a:cs typeface="Times New Roman" panose="02020603050405020304" pitchFamily="18" charset="0"/>
              </a:rPr>
              <a:t>St. Joseph’s College (Autonomous)</a:t>
            </a:r>
          </a:p>
          <a:p>
            <a:pPr algn="ctr"/>
            <a:r>
              <a:rPr lang="en-US" sz="3000" b="1" dirty="0">
                <a:latin typeface="Times New Roman" panose="02020603050405020304" pitchFamily="18" charset="0"/>
                <a:cs typeface="Times New Roman" panose="02020603050405020304" pitchFamily="18" charset="0"/>
              </a:rPr>
              <a:t>Tiruchirappalli - 2</a:t>
            </a:r>
            <a:endParaRPr lang="en-IN" sz="3000" b="1"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 xmlns:a16="http://schemas.microsoft.com/office/drawing/2014/main" id="{F5FA96DB-C9B7-4509-93F8-BDDB84E39405}"/>
              </a:ext>
            </a:extLst>
          </p:cNvPr>
          <p:cNvSpPr/>
          <p:nvPr userDrawn="1"/>
        </p:nvSpPr>
        <p:spPr>
          <a:xfrm>
            <a:off x="0" y="5111496"/>
            <a:ext cx="9144000" cy="1746504"/>
          </a:xfrm>
          <a:prstGeom prst="rect">
            <a:avLst/>
          </a:prstGeom>
          <a:solidFill>
            <a:schemeClr val="accent1">
              <a:lumMod val="50000"/>
            </a:schemeClr>
          </a:solidFill>
          <a:ln>
            <a:no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IN" sz="1350" dirty="0"/>
          </a:p>
        </p:txBody>
      </p:sp>
      <p:pic>
        <p:nvPicPr>
          <p:cNvPr id="11" name="Picture 10">
            <a:extLst>
              <a:ext uri="{FF2B5EF4-FFF2-40B4-BE49-F238E27FC236}">
                <a16:creationId xmlns="" xmlns:a16="http://schemas.microsoft.com/office/drawing/2014/main" id="{36BE5207-0433-4D08-89FA-9AF747C6EDCC}"/>
              </a:ext>
            </a:extLst>
          </p:cNvPr>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 y="-26811"/>
            <a:ext cx="1143743" cy="2291653"/>
          </a:xfrm>
          <a:prstGeom prst="rect">
            <a:avLst/>
          </a:prstGeom>
        </p:spPr>
      </p:pic>
      <p:sp>
        <p:nvSpPr>
          <p:cNvPr id="15" name="TextBox 14">
            <a:extLst>
              <a:ext uri="{FF2B5EF4-FFF2-40B4-BE49-F238E27FC236}">
                <a16:creationId xmlns="" xmlns:a16="http://schemas.microsoft.com/office/drawing/2014/main" id="{B3F8EEA7-F240-43AF-BBEB-E08B5C7FD1E1}"/>
              </a:ext>
            </a:extLst>
          </p:cNvPr>
          <p:cNvSpPr txBox="1"/>
          <p:nvPr userDrawn="1"/>
        </p:nvSpPr>
        <p:spPr>
          <a:xfrm>
            <a:off x="169632" y="4623236"/>
            <a:ext cx="2237140" cy="323165"/>
          </a:xfrm>
          <a:prstGeom prst="rect">
            <a:avLst/>
          </a:prstGeom>
          <a:noFill/>
          <a:ln>
            <a:noFill/>
          </a:ln>
        </p:spPr>
        <p:txBody>
          <a:bodyPr wrap="square" rtlCol="0">
            <a:spAutoFit/>
          </a:bodyPr>
          <a:lstStyle/>
          <a:p>
            <a:pPr algn="ctr"/>
            <a:r>
              <a:rPr lang="en-US" sz="1500" b="1" dirty="0">
                <a:solidFill>
                  <a:srgbClr val="002060"/>
                </a:solidFill>
                <a:latin typeface="Arabic Typesetting" panose="03020402040406030203" pitchFamily="66" charset="-78"/>
                <a:cs typeface="Arabic Typesetting" panose="03020402040406030203" pitchFamily="66" charset="-78"/>
              </a:rPr>
              <a:t>Course Code</a:t>
            </a:r>
            <a:endParaRPr lang="en-IN" sz="1500" b="1" dirty="0">
              <a:solidFill>
                <a:srgbClr val="002060"/>
              </a:solidFill>
              <a:latin typeface="Arabic Typesetting" panose="03020402040406030203" pitchFamily="66" charset="-78"/>
              <a:cs typeface="Arabic Typesetting" panose="03020402040406030203" pitchFamily="66" charset="-78"/>
            </a:endParaRPr>
          </a:p>
        </p:txBody>
      </p:sp>
      <p:sp>
        <p:nvSpPr>
          <p:cNvPr id="16" name="TextBox 15">
            <a:extLst>
              <a:ext uri="{FF2B5EF4-FFF2-40B4-BE49-F238E27FC236}">
                <a16:creationId xmlns="" xmlns:a16="http://schemas.microsoft.com/office/drawing/2014/main" id="{A7A8B37B-3C44-4561-A1B6-98D949B45753}"/>
              </a:ext>
            </a:extLst>
          </p:cNvPr>
          <p:cNvSpPr txBox="1"/>
          <p:nvPr userDrawn="1"/>
        </p:nvSpPr>
        <p:spPr>
          <a:xfrm>
            <a:off x="2458295" y="4614516"/>
            <a:ext cx="4234059" cy="323165"/>
          </a:xfrm>
          <a:prstGeom prst="rect">
            <a:avLst/>
          </a:prstGeom>
          <a:noFill/>
          <a:ln>
            <a:noFill/>
          </a:ln>
        </p:spPr>
        <p:txBody>
          <a:bodyPr wrap="square" rtlCol="0">
            <a:spAutoFit/>
          </a:bodyPr>
          <a:lstStyle/>
          <a:p>
            <a:pPr algn="ctr"/>
            <a:r>
              <a:rPr lang="en-US" sz="1500" b="1" dirty="0">
                <a:solidFill>
                  <a:srgbClr val="002060"/>
                </a:solidFill>
                <a:latin typeface="Arabic Typesetting" panose="03020402040406030203" pitchFamily="66" charset="-78"/>
                <a:cs typeface="Arabic Typesetting" panose="03020402040406030203" pitchFamily="66" charset="-78"/>
              </a:rPr>
              <a:t>Course Title</a:t>
            </a:r>
            <a:endParaRPr lang="en-IN" sz="1500" b="1" dirty="0">
              <a:solidFill>
                <a:srgbClr val="002060"/>
              </a:solidFill>
              <a:latin typeface="Arabic Typesetting" panose="03020402040406030203" pitchFamily="66" charset="-78"/>
              <a:cs typeface="Arabic Typesetting" panose="03020402040406030203" pitchFamily="66" charset="-78"/>
            </a:endParaRPr>
          </a:p>
        </p:txBody>
      </p:sp>
      <p:sp>
        <p:nvSpPr>
          <p:cNvPr id="17" name="TextBox 16">
            <a:extLst>
              <a:ext uri="{FF2B5EF4-FFF2-40B4-BE49-F238E27FC236}">
                <a16:creationId xmlns="" xmlns:a16="http://schemas.microsoft.com/office/drawing/2014/main" id="{7CA28142-4615-4B8E-B5DD-2B3507AE4653}"/>
              </a:ext>
            </a:extLst>
          </p:cNvPr>
          <p:cNvSpPr txBox="1"/>
          <p:nvPr userDrawn="1"/>
        </p:nvSpPr>
        <p:spPr>
          <a:xfrm rot="10800000" flipH="1">
            <a:off x="6743879" y="4624292"/>
            <a:ext cx="2244758" cy="276999"/>
          </a:xfrm>
          <a:prstGeom prst="round1Rect">
            <a:avLst>
              <a:gd name="adj" fmla="val 50000"/>
            </a:avLst>
          </a:prstGeom>
          <a:gradFill flip="none" rotWithShape="1">
            <a:gsLst>
              <a:gs pos="0">
                <a:srgbClr val="E03EB6">
                  <a:tint val="66000"/>
                  <a:satMod val="160000"/>
                </a:srgbClr>
              </a:gs>
              <a:gs pos="50000">
                <a:srgbClr val="E03EB6">
                  <a:tint val="44500"/>
                  <a:satMod val="160000"/>
                </a:srgbClr>
              </a:gs>
              <a:gs pos="100000">
                <a:srgbClr val="E03EB6">
                  <a:tint val="23500"/>
                  <a:satMod val="160000"/>
                </a:srgbClr>
              </a:gs>
            </a:gsLst>
            <a:lin ang="5400000" scaled="1"/>
            <a:tileRect/>
          </a:gradFill>
          <a:ln>
            <a:noFill/>
          </a:ln>
        </p:spPr>
        <p:txBody>
          <a:bodyPr wrap="square" rtlCol="0">
            <a:spAutoFit/>
          </a:bodyPr>
          <a:lstStyle/>
          <a:p>
            <a:endParaRPr lang="en-IN" sz="1200" dirty="0">
              <a:solidFill>
                <a:srgbClr val="002060"/>
              </a:solidFill>
            </a:endParaRPr>
          </a:p>
        </p:txBody>
      </p:sp>
      <p:sp>
        <p:nvSpPr>
          <p:cNvPr id="18" name="Rectangle: Single Corner Rounded 17">
            <a:extLst>
              <a:ext uri="{FF2B5EF4-FFF2-40B4-BE49-F238E27FC236}">
                <a16:creationId xmlns="" xmlns:a16="http://schemas.microsoft.com/office/drawing/2014/main" id="{22F438F5-644A-49F2-86FF-1910C9332547}"/>
              </a:ext>
            </a:extLst>
          </p:cNvPr>
          <p:cNvSpPr/>
          <p:nvPr userDrawn="1"/>
        </p:nvSpPr>
        <p:spPr>
          <a:xfrm>
            <a:off x="6748357" y="4240739"/>
            <a:ext cx="2188649" cy="340297"/>
          </a:xfrm>
          <a:prstGeom prst="round1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788" dirty="0">
              <a:latin typeface="Bodoni MT" panose="02070603080606020203" pitchFamily="18" charset="0"/>
            </a:endParaRPr>
          </a:p>
        </p:txBody>
      </p:sp>
      <p:sp>
        <p:nvSpPr>
          <p:cNvPr id="19" name="TextBox 18">
            <a:extLst>
              <a:ext uri="{FF2B5EF4-FFF2-40B4-BE49-F238E27FC236}">
                <a16:creationId xmlns="" xmlns:a16="http://schemas.microsoft.com/office/drawing/2014/main" id="{29D7045A-A955-4106-900D-55F7A89532F8}"/>
              </a:ext>
            </a:extLst>
          </p:cNvPr>
          <p:cNvSpPr txBox="1"/>
          <p:nvPr userDrawn="1"/>
        </p:nvSpPr>
        <p:spPr>
          <a:xfrm>
            <a:off x="6750528" y="4619681"/>
            <a:ext cx="2238109" cy="300082"/>
          </a:xfrm>
          <a:prstGeom prst="rect">
            <a:avLst/>
          </a:prstGeom>
          <a:noFill/>
          <a:ln>
            <a:noFill/>
          </a:ln>
        </p:spPr>
        <p:txBody>
          <a:bodyPr wrap="square">
            <a:spAutoFit/>
          </a:bodyPr>
          <a:lstStyle/>
          <a:p>
            <a:pPr algn="ctr"/>
            <a:r>
              <a:rPr lang="en-US" sz="1350" b="1" dirty="0">
                <a:solidFill>
                  <a:srgbClr val="002060"/>
                </a:solidFill>
                <a:latin typeface="Arabic Typesetting" panose="03020402040406030203" pitchFamily="66" charset="-78"/>
                <a:cs typeface="Arabic Typesetting" panose="03020402040406030203" pitchFamily="66" charset="-78"/>
              </a:rPr>
              <a:t>Programme</a:t>
            </a:r>
            <a:endParaRPr lang="en-IN" sz="1350" b="1" dirty="0">
              <a:solidFill>
                <a:srgbClr val="002060"/>
              </a:solidFill>
              <a:latin typeface="Arabic Typesetting" panose="03020402040406030203" pitchFamily="66" charset="-78"/>
              <a:cs typeface="Arabic Typesetting" panose="03020402040406030203" pitchFamily="66" charset="-78"/>
            </a:endParaRPr>
          </a:p>
        </p:txBody>
      </p:sp>
      <p:sp>
        <p:nvSpPr>
          <p:cNvPr id="25" name="Title 24">
            <a:extLst>
              <a:ext uri="{FF2B5EF4-FFF2-40B4-BE49-F238E27FC236}">
                <a16:creationId xmlns="" xmlns:a16="http://schemas.microsoft.com/office/drawing/2014/main" id="{C9C805EC-884B-46B4-9D6D-9C2701AF24DE}"/>
              </a:ext>
            </a:extLst>
          </p:cNvPr>
          <p:cNvSpPr>
            <a:spLocks noGrp="1"/>
          </p:cNvSpPr>
          <p:nvPr>
            <p:ph type="title" hasCustomPrompt="1"/>
          </p:nvPr>
        </p:nvSpPr>
        <p:spPr>
          <a:xfrm>
            <a:off x="628650" y="2879180"/>
            <a:ext cx="7886700" cy="651675"/>
          </a:xfrm>
          <a:prstGeom prst="rect">
            <a:avLst/>
          </a:prstGeom>
        </p:spPr>
        <p:txBody>
          <a:bodyPr/>
          <a:lstStyle>
            <a:lvl1pPr algn="ctr">
              <a:defRPr b="1">
                <a:solidFill>
                  <a:schemeClr val="accent6">
                    <a:lumMod val="50000"/>
                  </a:schemeClr>
                </a:solidFill>
                <a:latin typeface="Aharoni" panose="02010803020104030203" pitchFamily="2" charset="-79"/>
                <a:cs typeface="Aharoni" panose="02010803020104030203" pitchFamily="2" charset="-79"/>
              </a:defRPr>
            </a:lvl1pPr>
          </a:lstStyle>
          <a:p>
            <a:r>
              <a:rPr lang="en-US" dirty="0"/>
              <a:t>Title of the Content</a:t>
            </a:r>
            <a:endParaRPr lang="en-IN" dirty="0"/>
          </a:p>
        </p:txBody>
      </p:sp>
      <p:sp>
        <p:nvSpPr>
          <p:cNvPr id="27" name="Text Placeholder 26">
            <a:extLst>
              <a:ext uri="{FF2B5EF4-FFF2-40B4-BE49-F238E27FC236}">
                <a16:creationId xmlns="" xmlns:a16="http://schemas.microsoft.com/office/drawing/2014/main" id="{063171A1-C96A-4490-B6F9-219FC85F2241}"/>
              </a:ext>
            </a:extLst>
          </p:cNvPr>
          <p:cNvSpPr>
            <a:spLocks noGrp="1"/>
          </p:cNvSpPr>
          <p:nvPr>
            <p:ph type="body" sz="quarter" idx="13" hasCustomPrompt="1"/>
          </p:nvPr>
        </p:nvSpPr>
        <p:spPr>
          <a:xfrm>
            <a:off x="206995" y="4279150"/>
            <a:ext cx="2178245" cy="295650"/>
          </a:xfrm>
          <a:prstGeom prst="rect">
            <a:avLst/>
          </a:prstGeom>
        </p:spPr>
        <p:txBody>
          <a:bodyPr/>
          <a:lstStyle>
            <a:lvl1pPr marL="0" indent="0" algn="ctr">
              <a:buNone/>
              <a:defRPr sz="1500" b="1">
                <a:solidFill>
                  <a:schemeClr val="bg1"/>
                </a:solidFill>
                <a:latin typeface="Book Antiqua" panose="02040602050305030304" pitchFamily="18" charset="0"/>
              </a:defRPr>
            </a:lvl1pPr>
          </a:lstStyle>
          <a:p>
            <a:pPr lvl="0"/>
            <a:r>
              <a:rPr lang="en-US" dirty="0"/>
              <a:t>17UCS11011</a:t>
            </a:r>
            <a:endParaRPr lang="en-IN" dirty="0"/>
          </a:p>
        </p:txBody>
      </p:sp>
      <p:sp>
        <p:nvSpPr>
          <p:cNvPr id="28" name="Text Placeholder 26">
            <a:extLst>
              <a:ext uri="{FF2B5EF4-FFF2-40B4-BE49-F238E27FC236}">
                <a16:creationId xmlns="" xmlns:a16="http://schemas.microsoft.com/office/drawing/2014/main" id="{1DF0CBDD-6B5A-4BF8-BC4B-AD44EEFFD196}"/>
              </a:ext>
            </a:extLst>
          </p:cNvPr>
          <p:cNvSpPr>
            <a:spLocks noGrp="1"/>
          </p:cNvSpPr>
          <p:nvPr>
            <p:ph type="body" sz="quarter" idx="14" hasCustomPrompt="1"/>
          </p:nvPr>
        </p:nvSpPr>
        <p:spPr>
          <a:xfrm>
            <a:off x="221877" y="5553806"/>
            <a:ext cx="3626224" cy="967467"/>
          </a:xfrm>
          <a:prstGeom prst="rect">
            <a:avLst/>
          </a:prstGeom>
        </p:spPr>
        <p:txBody>
          <a:bodyPr/>
          <a:lstStyle>
            <a:lvl1pPr marL="0" indent="0" algn="l">
              <a:buNone/>
              <a:defRPr sz="1500" b="1" i="1">
                <a:solidFill>
                  <a:schemeClr val="bg1"/>
                </a:solidFill>
                <a:latin typeface="Book Antiqua" panose="02040602050305030304" pitchFamily="18" charset="0"/>
              </a:defRPr>
            </a:lvl1pPr>
          </a:lstStyle>
          <a:p>
            <a:pPr lvl="0"/>
            <a:r>
              <a:rPr lang="en-US" dirty="0"/>
              <a:t>Prof. Name</a:t>
            </a:r>
          </a:p>
          <a:p>
            <a:pPr lvl="0"/>
            <a:r>
              <a:rPr lang="en-US" dirty="0"/>
              <a:t>(Department Associated)</a:t>
            </a:r>
          </a:p>
        </p:txBody>
      </p:sp>
      <p:sp>
        <p:nvSpPr>
          <p:cNvPr id="30" name="Picture Placeholder 29">
            <a:extLst>
              <a:ext uri="{FF2B5EF4-FFF2-40B4-BE49-F238E27FC236}">
                <a16:creationId xmlns="" xmlns:a16="http://schemas.microsoft.com/office/drawing/2014/main" id="{2F5142FF-A3D0-45EA-8606-51B93D716F64}"/>
              </a:ext>
            </a:extLst>
          </p:cNvPr>
          <p:cNvSpPr>
            <a:spLocks noGrp="1"/>
          </p:cNvSpPr>
          <p:nvPr>
            <p:ph type="pic" sz="quarter" idx="15"/>
          </p:nvPr>
        </p:nvSpPr>
        <p:spPr>
          <a:xfrm>
            <a:off x="7937973" y="5208231"/>
            <a:ext cx="1050664" cy="1553035"/>
          </a:xfrm>
          <a:prstGeom prst="flowChartConnector">
            <a:avLst/>
          </a:prstGeom>
          <a:ln>
            <a:solidFill>
              <a:schemeClr val="accent1">
                <a:lumMod val="75000"/>
              </a:schemeClr>
            </a:solidFill>
          </a:ln>
        </p:spPr>
        <p:txBody>
          <a:bodyPr/>
          <a:lstStyle>
            <a:lvl1pPr marL="0" indent="0">
              <a:buNone/>
              <a:defRPr sz="600"/>
            </a:lvl1pPr>
          </a:lstStyle>
          <a:p>
            <a:r>
              <a:rPr lang="en-US" smtClean="0"/>
              <a:t>Click icon to add picture</a:t>
            </a:r>
            <a:endParaRPr lang="en-IN" dirty="0"/>
          </a:p>
        </p:txBody>
      </p:sp>
      <p:sp>
        <p:nvSpPr>
          <p:cNvPr id="35" name="Text Placeholder 34">
            <a:extLst>
              <a:ext uri="{FF2B5EF4-FFF2-40B4-BE49-F238E27FC236}">
                <a16:creationId xmlns="" xmlns:a16="http://schemas.microsoft.com/office/drawing/2014/main" id="{3C734D64-1E2A-454C-ABF2-29BD6B4CF558}"/>
              </a:ext>
            </a:extLst>
          </p:cNvPr>
          <p:cNvSpPr>
            <a:spLocks noGrp="1"/>
          </p:cNvSpPr>
          <p:nvPr>
            <p:ph type="body" sz="quarter" idx="16" hasCustomPrompt="1"/>
          </p:nvPr>
        </p:nvSpPr>
        <p:spPr>
          <a:xfrm>
            <a:off x="2497723" y="4223125"/>
            <a:ext cx="4185860" cy="338554"/>
          </a:xfrm>
          <a:prstGeom prst="rect">
            <a:avLst/>
          </a:prstGeom>
        </p:spPr>
        <p:txBody>
          <a:bodyPr/>
          <a:lstStyle>
            <a:lvl1pPr marL="0" indent="0" algn="ctr">
              <a:buNone/>
              <a:defRPr sz="1800"/>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chemeClr val="bg1"/>
                </a:solidFill>
                <a:latin typeface="Bodoni MT" panose="02070603080606020203" pitchFamily="18" charset="0"/>
              </a:rPr>
              <a:t>Course Title Goes Here</a:t>
            </a:r>
            <a:endParaRPr lang="en-IN" dirty="0">
              <a:solidFill>
                <a:schemeClr val="bg1"/>
              </a:solidFill>
              <a:latin typeface="Bodoni MT" panose="02070603080606020203" pitchFamily="18" charset="0"/>
            </a:endParaRPr>
          </a:p>
        </p:txBody>
      </p:sp>
      <p:sp>
        <p:nvSpPr>
          <p:cNvPr id="37" name="Text Placeholder 36">
            <a:extLst>
              <a:ext uri="{FF2B5EF4-FFF2-40B4-BE49-F238E27FC236}">
                <a16:creationId xmlns="" xmlns:a16="http://schemas.microsoft.com/office/drawing/2014/main" id="{75B50E42-F015-43CA-9AFC-DF85DEF33321}"/>
              </a:ext>
            </a:extLst>
          </p:cNvPr>
          <p:cNvSpPr>
            <a:spLocks noGrp="1"/>
          </p:cNvSpPr>
          <p:nvPr>
            <p:ph type="body" sz="quarter" idx="17" hasCustomPrompt="1"/>
          </p:nvPr>
        </p:nvSpPr>
        <p:spPr>
          <a:xfrm>
            <a:off x="6731782" y="4223126"/>
            <a:ext cx="2188649" cy="299821"/>
          </a:xfrm>
          <a:prstGeom prst="rect">
            <a:avLst/>
          </a:prstGeom>
        </p:spPr>
        <p:txBody>
          <a:bodyPr/>
          <a:lstStyle>
            <a:lvl1pPr marL="0" indent="0" algn="ctr">
              <a:buNone/>
              <a:defRPr sz="1800">
                <a:latin typeface="Blackadder ITC" panose="04020505051007020D02" pitchFamily="8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chemeClr val="bg1"/>
                </a:solidFill>
                <a:latin typeface="Bodoni MT" panose="02070603080606020203" pitchFamily="18" charset="0"/>
              </a:rPr>
              <a:t>II MCA/ III B. Sc</a:t>
            </a:r>
            <a:endParaRPr lang="en-IN" dirty="0"/>
          </a:p>
        </p:txBody>
      </p:sp>
    </p:spTree>
    <p:extLst>
      <p:ext uri="{BB962C8B-B14F-4D97-AF65-F5344CB8AC3E}">
        <p14:creationId xmlns:p14="http://schemas.microsoft.com/office/powerpoint/2010/main" val="333962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26FA55-9722-4309-9FB4-E6FF344E943E}" type="datetime1">
              <a:rPr lang="en-IN" smtClean="0"/>
              <a:t>21-10-2021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F454EC-4F76-4F6E-8275-D8A9EF90DE53}" type="slidenum">
              <a:rPr lang="en-IN" smtClean="0"/>
              <a:t>‹#›</a:t>
            </a:fld>
            <a:endParaRPr lang="en-IN"/>
          </a:p>
        </p:txBody>
      </p:sp>
    </p:spTree>
    <p:extLst>
      <p:ext uri="{BB962C8B-B14F-4D97-AF65-F5344CB8AC3E}">
        <p14:creationId xmlns:p14="http://schemas.microsoft.com/office/powerpoint/2010/main" val="2541153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C99DA-2BDB-45BB-818E-005523D4B9AF}" type="datetime1">
              <a:rPr lang="en-IN" smtClean="0"/>
              <a:t>21-10-2021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F454EC-4F76-4F6E-8275-D8A9EF90DE53}" type="slidenum">
              <a:rPr lang="en-IN" smtClean="0"/>
              <a:t>‹#›</a:t>
            </a:fld>
            <a:endParaRPr lang="en-IN"/>
          </a:p>
        </p:txBody>
      </p:sp>
    </p:spTree>
    <p:extLst>
      <p:ext uri="{BB962C8B-B14F-4D97-AF65-F5344CB8AC3E}">
        <p14:creationId xmlns:p14="http://schemas.microsoft.com/office/powerpoint/2010/main" val="1386418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A89F3D-0423-496E-972B-A165D555352A}" type="datetime1">
              <a:rPr lang="en-IN" smtClean="0"/>
              <a:t>21-10-2021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F454EC-4F76-4F6E-8275-D8A9EF90DE53}" type="slidenum">
              <a:rPr lang="en-IN" smtClean="0"/>
              <a:t>‹#›</a:t>
            </a:fld>
            <a:endParaRPr lang="en-IN"/>
          </a:p>
        </p:txBody>
      </p:sp>
    </p:spTree>
    <p:extLst>
      <p:ext uri="{BB962C8B-B14F-4D97-AF65-F5344CB8AC3E}">
        <p14:creationId xmlns:p14="http://schemas.microsoft.com/office/powerpoint/2010/main" val="38913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56A2D7-2FF1-479F-A3C0-07204073EB75}" type="datetime1">
              <a:rPr lang="en-IN" smtClean="0"/>
              <a:t>21-10-2021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3F454EC-4F76-4F6E-8275-D8A9EF90DE53}" type="slidenum">
              <a:rPr lang="en-IN" smtClean="0"/>
              <a:t>‹#›</a:t>
            </a:fld>
            <a:endParaRPr lang="en-IN"/>
          </a:p>
        </p:txBody>
      </p:sp>
    </p:spTree>
    <p:extLst>
      <p:ext uri="{BB962C8B-B14F-4D97-AF65-F5344CB8AC3E}">
        <p14:creationId xmlns:p14="http://schemas.microsoft.com/office/powerpoint/2010/main" val="1317840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65498F2-5418-4237-B1E0-1FE9E775C94B}" type="datetime1">
              <a:rPr lang="en-IN" smtClean="0"/>
              <a:t>21-10-2021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3F454EC-4F76-4F6E-8275-D8A9EF90DE53}" type="slidenum">
              <a:rPr lang="en-IN" smtClean="0"/>
              <a:t>‹#›</a:t>
            </a:fld>
            <a:endParaRPr lang="en-IN"/>
          </a:p>
        </p:txBody>
      </p:sp>
    </p:spTree>
    <p:extLst>
      <p:ext uri="{BB962C8B-B14F-4D97-AF65-F5344CB8AC3E}">
        <p14:creationId xmlns:p14="http://schemas.microsoft.com/office/powerpoint/2010/main" val="566151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00E1F6-D1FA-4A01-ADFB-4F2AD1B92D8E}" type="datetime1">
              <a:rPr lang="en-IN" smtClean="0"/>
              <a:t>21-10-2021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3F454EC-4F76-4F6E-8275-D8A9EF90DE53}" type="slidenum">
              <a:rPr lang="en-IN" smtClean="0"/>
              <a:t>‹#›</a:t>
            </a:fld>
            <a:endParaRPr lang="en-IN"/>
          </a:p>
        </p:txBody>
      </p:sp>
    </p:spTree>
    <p:extLst>
      <p:ext uri="{BB962C8B-B14F-4D97-AF65-F5344CB8AC3E}">
        <p14:creationId xmlns:p14="http://schemas.microsoft.com/office/powerpoint/2010/main" val="308331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EA1EEB-4B20-4B38-BFA9-CC3C0F9AFBA2}" type="datetime1">
              <a:rPr lang="en-IN" smtClean="0"/>
              <a:t>21-10-2021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F454EC-4F76-4F6E-8275-D8A9EF90DE53}" type="slidenum">
              <a:rPr lang="en-IN" smtClean="0"/>
              <a:t>‹#›</a:t>
            </a:fld>
            <a:endParaRPr lang="en-IN"/>
          </a:p>
        </p:txBody>
      </p:sp>
    </p:spTree>
    <p:extLst>
      <p:ext uri="{BB962C8B-B14F-4D97-AF65-F5344CB8AC3E}">
        <p14:creationId xmlns:p14="http://schemas.microsoft.com/office/powerpoint/2010/main" val="422652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8357E1-1298-4A08-8C4D-E0A8960AD13E}" type="datetime1">
              <a:rPr lang="en-IN" smtClean="0"/>
              <a:t>21-10-2021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F454EC-4F76-4F6E-8275-D8A9EF90DE53}" type="slidenum">
              <a:rPr lang="en-IN" smtClean="0"/>
              <a:t>‹#›</a:t>
            </a:fld>
            <a:endParaRPr lang="en-IN"/>
          </a:p>
        </p:txBody>
      </p:sp>
    </p:spTree>
    <p:extLst>
      <p:ext uri="{BB962C8B-B14F-4D97-AF65-F5344CB8AC3E}">
        <p14:creationId xmlns:p14="http://schemas.microsoft.com/office/powerpoint/2010/main" val="2444837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E07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B756F-A9D6-4DD4-80E3-993750BC3CEA}" type="datetime1">
              <a:rPr lang="en-IN" smtClean="0"/>
              <a:t>21-10-2021</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F454EC-4F76-4F6E-8275-D8A9EF90DE53}" type="slidenum">
              <a:rPr lang="en-IN" smtClean="0"/>
              <a:t>‹#›</a:t>
            </a:fld>
            <a:endParaRPr lang="en-IN"/>
          </a:p>
        </p:txBody>
      </p:sp>
    </p:spTree>
    <p:extLst>
      <p:ext uri="{BB962C8B-B14F-4D97-AF65-F5344CB8AC3E}">
        <p14:creationId xmlns:p14="http://schemas.microsoft.com/office/powerpoint/2010/main" val="3812048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guru99.com/images/1/122118_0515_WhatisDBMSA1.p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guru99.com/images/1/091318_0803_RelationalD1.pn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uru99.com/images/1/091318_0803_RelationalD2.pn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guru99.com/images/1/091318_0803_RelationalD3.pn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guru99.com/images/1/091318_0803_RelationalD4.pn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guru99.com/images/1/091318_0803_RelationalD5.pn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guru99.com/images/1/091318_0803_RelationalD6.pn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guru99.com/images/1/100518_0621_ERDiagramTu1.pn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guru99.com/images/1/100518_0621_ERDiagramTu2.png"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guru99.com/images/1/100518_0621_ERDiagramTu3.png"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guru99.com/images/1/100518_0621_ERDiagramTu4.png"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guru99.com/images/1/100518_0621_ERDiagramTu5.png"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www.guru99.com/images/1/100518_0621_ERDiagramTu6.pn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www.guru99.com/images/1/100518_0621_ERDiagramTu7.png"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www.guru99.com/images/1/100518_0621_ERDiagramTu8.png" TargetMode="Externa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hyperlink" Target="https://www.guru99.com/images/1/100518_0621_ERDiagramTu9.png"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guru99.com/images/1/100518_0621_ERDiagramTu10.png" TargetMode="Externa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hyperlink" Target="https://www.guru99.com/images/1/100518_0621_ERDiagramTu11.png"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www.guru99.com/images/1/100518_0621_ERDiagramTu12.png"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hyperlink" Target="https://www.guru99.com/images/1/100518_0621_ERDiagramTu13.png"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hyperlink" Target="https://www.guru99.com/images/1/100518_0621_ERDiagramTu14.png" TargetMode="External"/><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hyperlink" Target="https://www.guru99.com/images/1/100518_0621_ERDiagramTu15.png"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hyperlink" Target="https://www.guru99.com/images/1/100518_0621_ERDiagramTu16.png" TargetMode="External"/><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hyperlink" Target="https://www.guru99.com/images/1/100518_0621_ERDiagramTu17.png"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hyperlink" Target="https://www.guru99.com/images/1/100518_0621_ERDiagramTu18.p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opentextbc.ca/dbdesign01/wp-content/uploads/sites/11/2013/12/Record-300x177.jpg" TargetMode="External"/><Relationship Id="rId2" Type="http://schemas.openxmlformats.org/officeDocument/2006/relationships/hyperlink" Target="http://opentextbc.ca/dbdesign01/wp-content/uploads/sites/11/2013/12/Banking-Systems-RDBMS-300x195.jpg" TargetMode="External"/><Relationship Id="rId1" Type="http://schemas.openxmlformats.org/officeDocument/2006/relationships/slideLayout" Target="../slideLayouts/slideLayout2.xml"/><Relationship Id="rId4" Type="http://schemas.openxmlformats.org/officeDocument/2006/relationships/hyperlink" Target="http://opentextbc.ca/dbdesign01/wp-content/uploads/sites/11/2013/12/RDBMS-300x2091.jpg"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searchwindowsserver.techtarget.com/definition/word-processor"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hatis.techtarget.com/definition/attribute" TargetMode="External"/><Relationship Id="rId2" Type="http://schemas.openxmlformats.org/officeDocument/2006/relationships/hyperlink" Target="https://searchdatamanagement.techtarget.com/definition/relational-database" TargetMode="External"/><Relationship Id="rId1" Type="http://schemas.openxmlformats.org/officeDocument/2006/relationships/slideLayout" Target="../slideLayouts/slideLayout2.xml"/><Relationship Id="rId6" Type="http://schemas.openxmlformats.org/officeDocument/2006/relationships/hyperlink" Target="https://searchsqlserver.techtarget.com/definition/database" TargetMode="External"/><Relationship Id="rId5" Type="http://schemas.openxmlformats.org/officeDocument/2006/relationships/hyperlink" Target="https://whatis.techtarget.com/definition/table" TargetMode="External"/><Relationship Id="rId4" Type="http://schemas.openxmlformats.org/officeDocument/2006/relationships/hyperlink" Target="https://searchdatamanagement.techtarget.com/definition/data-warehouse?_ga=2.29804279.99206720.1597988118-1856877718.1597988118"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24">
            <a:extLst>
              <a:ext uri="{FF2B5EF4-FFF2-40B4-BE49-F238E27FC236}">
                <a16:creationId xmlns="" xmlns:a16="http://schemas.microsoft.com/office/drawing/2014/main" id="{3C44B225-3152-4C0A-9F02-F5156ECB8C47}"/>
              </a:ext>
            </a:extLst>
          </p:cNvPr>
          <p:cNvSpPr>
            <a:spLocks noGrp="1"/>
          </p:cNvSpPr>
          <p:nvPr>
            <p:ph type="title" hasCustomPrompt="1"/>
          </p:nvPr>
        </p:nvSpPr>
        <p:spPr>
          <a:xfrm>
            <a:off x="628650" y="3016635"/>
            <a:ext cx="7886700" cy="488756"/>
          </a:xfrm>
          <a:prstGeom prst="rect">
            <a:avLst/>
          </a:prstGeom>
        </p:spPr>
        <p:txBody>
          <a:bodyPr>
            <a:normAutofit fontScale="90000"/>
          </a:bodyPr>
          <a:lstStyle>
            <a:lvl1pPr algn="ctr">
              <a:defRPr b="1">
                <a:solidFill>
                  <a:schemeClr val="accent6">
                    <a:lumMod val="50000"/>
                  </a:schemeClr>
                </a:solidFill>
                <a:latin typeface="Aharoni" panose="02010803020104030203" pitchFamily="2" charset="-79"/>
                <a:cs typeface="Aharoni" panose="02010803020104030203" pitchFamily="2" charset="-79"/>
              </a:defRPr>
            </a:lvl1pPr>
          </a:lstStyle>
          <a:p>
            <a:r>
              <a:rPr lang="en-IN" dirty="0" smtClean="0"/>
              <a:t>The Hierarchical Approach</a:t>
            </a:r>
            <a:endParaRPr lang="en-IN" dirty="0"/>
          </a:p>
        </p:txBody>
      </p:sp>
      <p:sp>
        <p:nvSpPr>
          <p:cNvPr id="24" name="Text Placeholder 26">
            <a:extLst>
              <a:ext uri="{FF2B5EF4-FFF2-40B4-BE49-F238E27FC236}">
                <a16:creationId xmlns="" xmlns:a16="http://schemas.microsoft.com/office/drawing/2014/main" id="{30ED52F9-BFC9-4C09-B87F-FA00E640AB6C}"/>
              </a:ext>
            </a:extLst>
          </p:cNvPr>
          <p:cNvSpPr>
            <a:spLocks noGrp="1"/>
          </p:cNvSpPr>
          <p:nvPr>
            <p:ph type="body" sz="quarter" idx="13" hasCustomPrompt="1"/>
          </p:nvPr>
        </p:nvSpPr>
        <p:spPr>
          <a:xfrm>
            <a:off x="221877" y="4294541"/>
            <a:ext cx="2178245" cy="221738"/>
          </a:xfrm>
          <a:prstGeom prst="rect">
            <a:avLst/>
          </a:prstGeom>
        </p:spPr>
        <p:txBody>
          <a:bodyPr>
            <a:noAutofit/>
          </a:bodyPr>
          <a:lstStyle>
            <a:lvl1pPr marL="0" indent="0">
              <a:buNone/>
              <a:defRPr sz="2000" b="1">
                <a:solidFill>
                  <a:schemeClr val="bg1"/>
                </a:solidFill>
                <a:latin typeface="Book Antiqua" panose="02040602050305030304" pitchFamily="18" charset="0"/>
              </a:defRPr>
            </a:lvl1pPr>
          </a:lstStyle>
          <a:p>
            <a:pPr lvl="0"/>
            <a:r>
              <a:rPr lang="en-IN" sz="1600" dirty="0">
                <a:solidFill>
                  <a:srgbClr val="C00000"/>
                </a:solidFill>
              </a:rPr>
              <a:t>17UCS330207</a:t>
            </a:r>
            <a:endParaRPr lang="en-IN" sz="1600" dirty="0">
              <a:solidFill>
                <a:srgbClr val="C00000"/>
              </a:solidFill>
            </a:endParaRPr>
          </a:p>
        </p:txBody>
      </p:sp>
      <p:sp>
        <p:nvSpPr>
          <p:cNvPr id="27" name="Text Placeholder 26">
            <a:extLst>
              <a:ext uri="{FF2B5EF4-FFF2-40B4-BE49-F238E27FC236}">
                <a16:creationId xmlns="" xmlns:a16="http://schemas.microsoft.com/office/drawing/2014/main" id="{995C513B-1292-4C28-8398-E70DC5DC6560}"/>
              </a:ext>
            </a:extLst>
          </p:cNvPr>
          <p:cNvSpPr>
            <a:spLocks noGrp="1"/>
          </p:cNvSpPr>
          <p:nvPr>
            <p:ph type="body" sz="quarter" idx="14" hasCustomPrompt="1"/>
          </p:nvPr>
        </p:nvSpPr>
        <p:spPr>
          <a:xfrm>
            <a:off x="221877" y="5604992"/>
            <a:ext cx="3626224" cy="725600"/>
          </a:xfrm>
          <a:prstGeom prst="rect">
            <a:avLst/>
          </a:prstGeom>
        </p:spPr>
        <p:txBody>
          <a:bodyPr>
            <a:normAutofit lnSpcReduction="10000"/>
          </a:bodyPr>
          <a:lstStyle>
            <a:lvl1pPr marL="0" indent="0" algn="l">
              <a:buNone/>
              <a:defRPr sz="2000" b="1" i="1">
                <a:solidFill>
                  <a:schemeClr val="bg1"/>
                </a:solidFill>
                <a:latin typeface="Book Antiqua" panose="02040602050305030304" pitchFamily="18" charset="0"/>
              </a:defRPr>
            </a:lvl1pPr>
          </a:lstStyle>
          <a:p>
            <a:pPr lvl="0"/>
            <a:r>
              <a:rPr lang="en-US" dirty="0" smtClean="0"/>
              <a:t>Rev. Dr. S. Arul Oli SJ</a:t>
            </a:r>
          </a:p>
          <a:p>
            <a:pPr lvl="0"/>
            <a:r>
              <a:rPr lang="en-US" dirty="0" smtClean="0"/>
              <a:t>Assistant Professor</a:t>
            </a:r>
            <a:endParaRPr lang="en-US" dirty="0"/>
          </a:p>
        </p:txBody>
      </p:sp>
      <p:pic>
        <p:nvPicPr>
          <p:cNvPr id="2" name="Picture Placeholder 1"/>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170" r="170"/>
          <a:stretch>
            <a:fillRect/>
          </a:stretch>
        </p:blipFill>
        <p:spPr>
          <a:xfrm>
            <a:off x="7826375" y="5384800"/>
            <a:ext cx="1050925" cy="1165225"/>
          </a:xfrm>
          <a:prstGeom prst="flowChartConnector">
            <a:avLst/>
          </a:prstGeom>
          <a:ln>
            <a:solidFill>
              <a:schemeClr val="accent1">
                <a:lumMod val="75000"/>
              </a:schemeClr>
            </a:solidFill>
          </a:ln>
        </p:spPr>
      </p:pic>
      <p:sp>
        <p:nvSpPr>
          <p:cNvPr id="32" name="Text Placeholder 34">
            <a:extLst>
              <a:ext uri="{FF2B5EF4-FFF2-40B4-BE49-F238E27FC236}">
                <a16:creationId xmlns="" xmlns:a16="http://schemas.microsoft.com/office/drawing/2014/main" id="{727F7692-7B62-4C35-93B1-74A7FAD7AE1B}"/>
              </a:ext>
            </a:extLst>
          </p:cNvPr>
          <p:cNvSpPr>
            <a:spLocks noGrp="1"/>
          </p:cNvSpPr>
          <p:nvPr>
            <p:ph type="body" sz="quarter" idx="16" hasCustomPrompt="1"/>
          </p:nvPr>
        </p:nvSpPr>
        <p:spPr>
          <a:xfrm>
            <a:off x="2269777" y="4267880"/>
            <a:ext cx="4604446" cy="307239"/>
          </a:xfrm>
          <a:prstGeom prst="rect">
            <a:avLst/>
          </a:prstGeom>
        </p:spPr>
        <p:txBody>
          <a:bodyPr>
            <a:normAutofit fontScale="25000" lnSpcReduction="20000"/>
          </a:bodyPr>
          <a:lstStyle>
            <a:lvl1pPr marL="0" indent="0" algn="ctr">
              <a:buNone/>
              <a:defRPr sz="2400"/>
            </a:lvl1pPr>
          </a:lstStyle>
          <a:p>
            <a:pPr defTabSz="685800">
              <a:spcBef>
                <a:spcPts val="750"/>
              </a:spcBef>
              <a:defRPr/>
            </a:pPr>
            <a:r>
              <a:rPr lang="en-IN" sz="9600" b="1" dirty="0" smtClean="0">
                <a:solidFill>
                  <a:srgbClr val="C00000"/>
                </a:solidFill>
                <a:latin typeface="Bodoni MT" panose="02070603080606020203" pitchFamily="18" charset="0"/>
              </a:rPr>
              <a:t>Data Base Systems</a:t>
            </a:r>
            <a:r>
              <a:rPr lang="en-IN" dirty="0" smtClean="0">
                <a:solidFill>
                  <a:schemeClr val="bg1"/>
                </a:solidFill>
                <a:latin typeface="Bodoni MT" panose="02070603080606020203" pitchFamily="18" charset="0"/>
              </a:rPr>
              <a:t>	</a:t>
            </a:r>
            <a:endParaRPr lang="en-IN" dirty="0">
              <a:solidFill>
                <a:schemeClr val="bg1"/>
              </a:solidFill>
              <a:latin typeface="Bodoni MT" panose="02070603080606020203" pitchFamily="18" charset="0"/>
            </a:endParaRPr>
          </a:p>
        </p:txBody>
      </p:sp>
      <p:sp>
        <p:nvSpPr>
          <p:cNvPr id="33" name="Text Placeholder 36">
            <a:extLst>
              <a:ext uri="{FF2B5EF4-FFF2-40B4-BE49-F238E27FC236}">
                <a16:creationId xmlns="" xmlns:a16="http://schemas.microsoft.com/office/drawing/2014/main" id="{23A651DF-2D66-424B-8474-DCB21D888405}"/>
              </a:ext>
            </a:extLst>
          </p:cNvPr>
          <p:cNvSpPr>
            <a:spLocks noGrp="1"/>
          </p:cNvSpPr>
          <p:nvPr>
            <p:ph type="body" sz="quarter" idx="17" hasCustomPrompt="1"/>
          </p:nvPr>
        </p:nvSpPr>
        <p:spPr>
          <a:xfrm>
            <a:off x="6732050" y="4309066"/>
            <a:ext cx="2188649" cy="224866"/>
          </a:xfrm>
          <a:prstGeom prst="rect">
            <a:avLst/>
          </a:prstGeom>
        </p:spPr>
        <p:txBody>
          <a:bodyPr>
            <a:normAutofit fontScale="25000" lnSpcReduction="20000"/>
          </a:bodyPr>
          <a:lstStyle>
            <a:lvl1pPr marL="0" indent="0" algn="ctr">
              <a:buNone/>
              <a:defRPr sz="2400"/>
            </a:lvl1pPr>
          </a:lstStyle>
          <a:p>
            <a:pPr defTabSz="685800">
              <a:spcBef>
                <a:spcPts val="750"/>
              </a:spcBef>
              <a:defRPr/>
            </a:pPr>
            <a:r>
              <a:rPr lang="en-IN" sz="7200" dirty="0" smtClean="0">
                <a:solidFill>
                  <a:srgbClr val="C00000"/>
                </a:solidFill>
                <a:latin typeface="Bodoni MT" panose="02070603080606020203" pitchFamily="18" charset="0"/>
              </a:rPr>
              <a:t>II B.SC CS</a:t>
            </a:r>
            <a:endParaRPr lang="en-IN" dirty="0">
              <a:solidFill>
                <a:srgbClr val="C00000"/>
              </a:solidFill>
              <a:latin typeface="Bodoni MT" panose="02070603080606020203" pitchFamily="18" charset="0"/>
            </a:endParaRPr>
          </a:p>
        </p:txBody>
      </p:sp>
    </p:spTree>
    <p:extLst>
      <p:ext uri="{BB962C8B-B14F-4D97-AF65-F5344CB8AC3E}">
        <p14:creationId xmlns:p14="http://schemas.microsoft.com/office/powerpoint/2010/main" val="3664858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603" y="2139524"/>
            <a:ext cx="8570794" cy="4351338"/>
          </a:xfrm>
        </p:spPr>
        <p:txBody>
          <a:bodyPr>
            <a:normAutofit/>
          </a:bodyPr>
          <a:lstStyle/>
          <a:p>
            <a:endParaRPr lang="en-IN" dirty="0" smtClean="0"/>
          </a:p>
          <a:p>
            <a:pPr marL="0" indent="0">
              <a:buNone/>
            </a:pPr>
            <a:r>
              <a:rPr lang="en-IN" sz="3200" dirty="0"/>
              <a:t>Four Types of DBMS systems are:</a:t>
            </a:r>
          </a:p>
          <a:p>
            <a:pPr marL="0" indent="0">
              <a:buNone/>
            </a:pPr>
            <a:endParaRPr lang="en-IN" sz="3200" dirty="0"/>
          </a:p>
          <a:p>
            <a:pPr lvl="0"/>
            <a:r>
              <a:rPr lang="en-IN" sz="3200" dirty="0"/>
              <a:t>Hierarchical database</a:t>
            </a:r>
          </a:p>
          <a:p>
            <a:pPr lvl="0"/>
            <a:r>
              <a:rPr lang="en-IN" sz="3200" dirty="0"/>
              <a:t>Network database</a:t>
            </a:r>
          </a:p>
          <a:p>
            <a:pPr lvl="0"/>
            <a:r>
              <a:rPr lang="en-IN" sz="3200" dirty="0"/>
              <a:t>Relational database</a:t>
            </a:r>
          </a:p>
          <a:p>
            <a:pPr lvl="0"/>
            <a:r>
              <a:rPr lang="en-IN" sz="3200" dirty="0"/>
              <a:t>Object-Oriented database</a:t>
            </a:r>
          </a:p>
          <a:p>
            <a:pPr marL="0" indent="0">
              <a:buNone/>
            </a:pPr>
            <a:endParaRPr lang="en-IN" dirty="0"/>
          </a:p>
        </p:txBody>
      </p:sp>
      <p:pic>
        <p:nvPicPr>
          <p:cNvPr id="4" name="Picture 3" descr="https://www.guru99.com/images/1/122118_0515_WhatisDBMSA1.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86603" y="586855"/>
            <a:ext cx="8666328" cy="1396905"/>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10</a:t>
            </a:fld>
            <a:endParaRPr lang="en-IN"/>
          </a:p>
        </p:txBody>
      </p:sp>
    </p:spTree>
    <p:extLst>
      <p:ext uri="{BB962C8B-B14F-4D97-AF65-F5344CB8AC3E}">
        <p14:creationId xmlns:p14="http://schemas.microsoft.com/office/powerpoint/2010/main" val="2031746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307" y="573207"/>
            <a:ext cx="8584442" cy="5964071"/>
          </a:xfrm>
        </p:spPr>
        <p:txBody>
          <a:bodyPr>
            <a:normAutofit fontScale="70000" lnSpcReduction="20000"/>
          </a:bodyPr>
          <a:lstStyle/>
          <a:p>
            <a:pPr marL="0" indent="0">
              <a:buNone/>
            </a:pPr>
            <a:r>
              <a:rPr lang="en-IN" b="1" dirty="0"/>
              <a:t>Hierarchical DBMS</a:t>
            </a:r>
            <a:endParaRPr lang="en-IN" dirty="0"/>
          </a:p>
          <a:p>
            <a:r>
              <a:rPr lang="en-IN" dirty="0"/>
              <a:t>In a Hierarchical database, model data is organized in a tree-like structure. Data is Stored Hierarchically (top down or bottom up) format. Data is represented using a parent-child relationship. In Hierarchical DBMS parent may have many children, but children have only one parent.</a:t>
            </a:r>
          </a:p>
          <a:p>
            <a:pPr marL="0" indent="0">
              <a:buNone/>
            </a:pPr>
            <a:r>
              <a:rPr lang="en-IN" b="1" dirty="0"/>
              <a:t>Network Model</a:t>
            </a:r>
            <a:endParaRPr lang="en-IN" dirty="0"/>
          </a:p>
          <a:p>
            <a:r>
              <a:rPr lang="en-IN" dirty="0"/>
              <a:t>The network database model allows each child to have multiple parents. It helps you to address the need to model more complex relationships like as the orders/parts many-to-many relationship. In this model, entities are organized in a graph which can be accessed through several paths.</a:t>
            </a:r>
          </a:p>
          <a:p>
            <a:pPr marL="0" indent="0">
              <a:buNone/>
            </a:pPr>
            <a:r>
              <a:rPr lang="en-IN" b="1" dirty="0"/>
              <a:t>Relational model</a:t>
            </a:r>
            <a:endParaRPr lang="en-IN" dirty="0"/>
          </a:p>
          <a:p>
            <a:r>
              <a:rPr lang="en-IN" dirty="0"/>
              <a:t>Relational DBMS is the most widely used DBMS model because it is one of the easiest. This model is based on normalizing data in the rows and columns of the tables. Relational model stored in fixed structures and manipulated using SQL.</a:t>
            </a:r>
          </a:p>
          <a:p>
            <a:pPr marL="0" indent="0">
              <a:buNone/>
            </a:pPr>
            <a:r>
              <a:rPr lang="en-IN" b="1" dirty="0"/>
              <a:t>Object-Oriented Model</a:t>
            </a:r>
            <a:endParaRPr lang="en-IN" dirty="0"/>
          </a:p>
          <a:p>
            <a:r>
              <a:rPr lang="en-IN" dirty="0"/>
              <a:t>In Object-oriented Model data stored in the form of objects. The structure which is called classes which display data within it. It defines a database as a collection of objects which stores both data members values and operations</a:t>
            </a:r>
            <a:r>
              <a:rPr lang="en-IN" dirty="0" smtClean="0"/>
              <a:t>.</a:t>
            </a:r>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11</a:t>
            </a:fld>
            <a:endParaRPr lang="en-IN"/>
          </a:p>
        </p:txBody>
      </p:sp>
    </p:spTree>
    <p:extLst>
      <p:ext uri="{BB962C8B-B14F-4D97-AF65-F5344CB8AC3E}">
        <p14:creationId xmlns:p14="http://schemas.microsoft.com/office/powerpoint/2010/main" val="1830560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070" y="286604"/>
            <a:ext cx="8802806" cy="6291618"/>
          </a:xfrm>
        </p:spPr>
        <p:txBody>
          <a:bodyPr>
            <a:normAutofit fontScale="92500" lnSpcReduction="20000"/>
          </a:bodyPr>
          <a:lstStyle/>
          <a:p>
            <a:pPr marL="0" indent="0">
              <a:buNone/>
            </a:pPr>
            <a:r>
              <a:rPr lang="en-IN" b="1" dirty="0"/>
              <a:t>Advantages of </a:t>
            </a:r>
            <a:r>
              <a:rPr lang="en-IN" b="1" dirty="0" smtClean="0"/>
              <a:t>DBMS:</a:t>
            </a:r>
          </a:p>
          <a:p>
            <a:endParaRPr lang="en-IN" dirty="0"/>
          </a:p>
          <a:p>
            <a:pPr lvl="0"/>
            <a:r>
              <a:rPr lang="en-IN" dirty="0"/>
              <a:t>DBMS offers a variety of techniques to store &amp; retrieve data</a:t>
            </a:r>
          </a:p>
          <a:p>
            <a:pPr lvl="0"/>
            <a:r>
              <a:rPr lang="en-IN" dirty="0"/>
              <a:t>DBMS serves as an efficient handler to balance the needs of multiple applications using the same data</a:t>
            </a:r>
          </a:p>
          <a:p>
            <a:pPr lvl="0"/>
            <a:r>
              <a:rPr lang="en-IN" dirty="0"/>
              <a:t>Uniform administration procedures for data</a:t>
            </a:r>
          </a:p>
          <a:p>
            <a:pPr lvl="0"/>
            <a:r>
              <a:rPr lang="en-IN" dirty="0"/>
              <a:t>Application programmers never exposed to details of data representation and storage.</a:t>
            </a:r>
          </a:p>
          <a:p>
            <a:pPr lvl="0"/>
            <a:r>
              <a:rPr lang="en-IN" dirty="0"/>
              <a:t>A DBMS uses various powerful functions to store and retrieve data efficiently.</a:t>
            </a:r>
          </a:p>
          <a:p>
            <a:pPr lvl="0"/>
            <a:r>
              <a:rPr lang="en-IN" dirty="0"/>
              <a:t>Offers Data Integrity and Security</a:t>
            </a:r>
          </a:p>
          <a:p>
            <a:pPr lvl="0"/>
            <a:r>
              <a:rPr lang="en-IN" dirty="0"/>
              <a:t>The DBMS implies integrity constraints to get a high level of protection against prohibited access to data.</a:t>
            </a:r>
          </a:p>
          <a:p>
            <a:pPr lvl="0"/>
            <a:r>
              <a:rPr lang="en-IN" dirty="0"/>
              <a:t>A DBMS schedules concurrent access to the data in such a manner that only one user can access the same data at a time</a:t>
            </a:r>
          </a:p>
          <a:p>
            <a:pPr lvl="0"/>
            <a:r>
              <a:rPr lang="en-IN" dirty="0"/>
              <a:t>Reduced Application Development Time</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12</a:t>
            </a:fld>
            <a:endParaRPr lang="en-IN"/>
          </a:p>
        </p:txBody>
      </p:sp>
    </p:spTree>
    <p:extLst>
      <p:ext uri="{BB962C8B-B14F-4D97-AF65-F5344CB8AC3E}">
        <p14:creationId xmlns:p14="http://schemas.microsoft.com/office/powerpoint/2010/main" val="357586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009" y="283239"/>
            <a:ext cx="5653585" cy="876821"/>
          </a:xfrm>
        </p:spPr>
        <p:txBody>
          <a:bodyPr/>
          <a:lstStyle/>
          <a:p>
            <a:r>
              <a:rPr lang="en-IN" b="1" dirty="0"/>
              <a:t>Disadvantage of </a:t>
            </a:r>
            <a:r>
              <a:rPr lang="en-IN" b="1" dirty="0" smtClean="0"/>
              <a:t>DBMS</a:t>
            </a:r>
            <a:endParaRPr lang="en-IN" dirty="0"/>
          </a:p>
        </p:txBody>
      </p:sp>
      <p:sp>
        <p:nvSpPr>
          <p:cNvPr id="3" name="Content Placeholder 2"/>
          <p:cNvSpPr>
            <a:spLocks noGrp="1"/>
          </p:cNvSpPr>
          <p:nvPr>
            <p:ph idx="1"/>
          </p:nvPr>
        </p:nvSpPr>
        <p:spPr>
          <a:xfrm>
            <a:off x="174009" y="1279714"/>
            <a:ext cx="8570794" cy="4957312"/>
          </a:xfrm>
        </p:spPr>
        <p:txBody>
          <a:bodyPr>
            <a:normAutofit/>
          </a:bodyPr>
          <a:lstStyle/>
          <a:p>
            <a:pPr lvl="0"/>
            <a:r>
              <a:rPr lang="en-IN" dirty="0" smtClean="0"/>
              <a:t>Cost </a:t>
            </a:r>
            <a:r>
              <a:rPr lang="en-IN" dirty="0"/>
              <a:t>of Hardware and Software of a DBMS is quite high which increases the budget of your organization.</a:t>
            </a:r>
          </a:p>
          <a:p>
            <a:pPr lvl="0"/>
            <a:r>
              <a:rPr lang="en-IN" dirty="0"/>
              <a:t>Most database management systems are often complex systems, so the training for users to use the DBMS is required.</a:t>
            </a:r>
          </a:p>
          <a:p>
            <a:pPr lvl="0"/>
            <a:r>
              <a:rPr lang="en-IN" dirty="0"/>
              <a:t>In some organizations, all data is integrated into a single database which can be damaged because of electric failure or database is corrupted on the storage media</a:t>
            </a:r>
          </a:p>
          <a:p>
            <a:pPr lvl="0"/>
            <a:r>
              <a:rPr lang="en-IN" dirty="0"/>
              <a:t>Use of the same program at a time by many users sometimes lead to the loss of some data.</a:t>
            </a:r>
          </a:p>
          <a:p>
            <a:pPr lvl="0"/>
            <a:r>
              <a:rPr lang="en-IN" dirty="0"/>
              <a:t>DBMS can't perform sophisticated calculations</a:t>
            </a:r>
          </a:p>
          <a:p>
            <a:endParaRPr lang="en-IN" dirty="0"/>
          </a:p>
        </p:txBody>
      </p:sp>
      <p:sp>
        <p:nvSpPr>
          <p:cNvPr id="4" name="Slide Number Placeholder 3"/>
          <p:cNvSpPr>
            <a:spLocks noGrp="1"/>
          </p:cNvSpPr>
          <p:nvPr>
            <p:ph type="sldNum" sz="quarter" idx="12"/>
          </p:nvPr>
        </p:nvSpPr>
        <p:spPr/>
        <p:txBody>
          <a:bodyPr/>
          <a:lstStyle/>
          <a:p>
            <a:fld id="{63F454EC-4F76-4F6E-8275-D8A9EF90DE53}" type="slidenum">
              <a:rPr lang="en-IN" smtClean="0"/>
              <a:t>13</a:t>
            </a:fld>
            <a:endParaRPr lang="en-IN"/>
          </a:p>
        </p:txBody>
      </p:sp>
    </p:spTree>
    <p:extLst>
      <p:ext uri="{BB962C8B-B14F-4D97-AF65-F5344CB8AC3E}">
        <p14:creationId xmlns:p14="http://schemas.microsoft.com/office/powerpoint/2010/main" val="5731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248" y="160410"/>
            <a:ext cx="6608928" cy="753991"/>
          </a:xfrm>
        </p:spPr>
        <p:txBody>
          <a:bodyPr/>
          <a:lstStyle/>
          <a:p>
            <a:r>
              <a:rPr lang="en-IN" b="1" dirty="0" smtClean="0"/>
              <a:t>In Nutshell</a:t>
            </a:r>
            <a:endParaRPr lang="en-IN" dirty="0"/>
          </a:p>
        </p:txBody>
      </p:sp>
      <p:sp>
        <p:nvSpPr>
          <p:cNvPr id="3" name="Content Placeholder 2"/>
          <p:cNvSpPr>
            <a:spLocks noGrp="1"/>
          </p:cNvSpPr>
          <p:nvPr>
            <p:ph idx="1"/>
          </p:nvPr>
        </p:nvSpPr>
        <p:spPr>
          <a:xfrm>
            <a:off x="242248" y="914400"/>
            <a:ext cx="8697036" cy="5943599"/>
          </a:xfrm>
        </p:spPr>
        <p:txBody>
          <a:bodyPr>
            <a:normAutofit fontScale="25000" lnSpcReduction="20000"/>
          </a:bodyPr>
          <a:lstStyle/>
          <a:p>
            <a:endParaRPr lang="en-IN" dirty="0"/>
          </a:p>
          <a:p>
            <a:pPr lvl="0"/>
            <a:r>
              <a:rPr lang="en-IN" sz="9200" dirty="0">
                <a:solidFill>
                  <a:srgbClr val="FF0000"/>
                </a:solidFill>
              </a:rPr>
              <a:t>Definition: </a:t>
            </a:r>
            <a:r>
              <a:rPr lang="en-IN" sz="9200" dirty="0"/>
              <a:t>A database is a collection of related data which represents some aspect of the real world</a:t>
            </a:r>
          </a:p>
          <a:p>
            <a:pPr lvl="0"/>
            <a:r>
              <a:rPr lang="en-IN" sz="9200" dirty="0"/>
              <a:t>The full form of DBMS is Database Management System. DBMS stands for Database Management System is a software for storing and retrieving users' data by considering appropriate security measures.</a:t>
            </a:r>
          </a:p>
          <a:p>
            <a:pPr lvl="0"/>
            <a:r>
              <a:rPr lang="en-IN" sz="9200" dirty="0"/>
              <a:t>DBMS Provides security and removes redundancy</a:t>
            </a:r>
          </a:p>
          <a:p>
            <a:pPr lvl="0"/>
            <a:r>
              <a:rPr lang="en-IN" sz="9200" dirty="0"/>
              <a:t>DBMS has many advantages over tradition Flat File management system</a:t>
            </a:r>
          </a:p>
          <a:p>
            <a:pPr lvl="0"/>
            <a:r>
              <a:rPr lang="en-IN" sz="9200" dirty="0"/>
              <a:t>End-Users, Application Programmers, and Database Administrators are they type of users who access a DBMS</a:t>
            </a:r>
          </a:p>
          <a:p>
            <a:pPr lvl="0"/>
            <a:r>
              <a:rPr lang="en-IN" sz="9200" dirty="0"/>
              <a:t>DMBS is widely used in Banking, Airlines, Telecommunication, Finance and other industries</a:t>
            </a:r>
          </a:p>
          <a:p>
            <a:pPr lvl="0"/>
            <a:r>
              <a:rPr lang="en-IN" sz="9200" dirty="0"/>
              <a:t>Four Types of DBMS systems are 1) Hierarchical 2) Network 3) Relational 4) Object-Oriented DBMS</a:t>
            </a:r>
          </a:p>
          <a:p>
            <a:pPr lvl="0"/>
            <a:r>
              <a:rPr lang="en-IN" sz="9200" dirty="0"/>
              <a:t>DBMS serves as an efficient handler to balance the needs of multiple applications using the same data</a:t>
            </a:r>
          </a:p>
          <a:p>
            <a:pPr lvl="0"/>
            <a:r>
              <a:rPr lang="en-IN" sz="9200" dirty="0"/>
              <a:t>Cost of Hardware and Software of a DBMS is quite high which increases the budget of your organization</a:t>
            </a:r>
          </a:p>
        </p:txBody>
      </p:sp>
      <p:sp>
        <p:nvSpPr>
          <p:cNvPr id="4" name="Slide Number Placeholder 3"/>
          <p:cNvSpPr>
            <a:spLocks noGrp="1"/>
          </p:cNvSpPr>
          <p:nvPr>
            <p:ph type="sldNum" sz="quarter" idx="12"/>
          </p:nvPr>
        </p:nvSpPr>
        <p:spPr/>
        <p:txBody>
          <a:bodyPr/>
          <a:lstStyle/>
          <a:p>
            <a:fld id="{63F454EC-4F76-4F6E-8275-D8A9EF90DE53}" type="slidenum">
              <a:rPr lang="en-IN" smtClean="0"/>
              <a:t>14</a:t>
            </a:fld>
            <a:endParaRPr lang="en-IN"/>
          </a:p>
        </p:txBody>
      </p:sp>
    </p:spTree>
    <p:extLst>
      <p:ext uri="{BB962C8B-B14F-4D97-AF65-F5344CB8AC3E}">
        <p14:creationId xmlns:p14="http://schemas.microsoft.com/office/powerpoint/2010/main" val="3295649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78" y="133114"/>
            <a:ext cx="8557146" cy="753991"/>
          </a:xfrm>
        </p:spPr>
        <p:txBody>
          <a:bodyPr>
            <a:normAutofit fontScale="90000"/>
          </a:bodyPr>
          <a:lstStyle/>
          <a:p>
            <a:r>
              <a:rPr lang="en-IN" sz="3200" b="1" dirty="0"/>
              <a:t>Relational Data Model in DBMS: Concepts, Constraints, Example</a:t>
            </a:r>
            <a:endParaRPr lang="en-IN" sz="3200" dirty="0"/>
          </a:p>
        </p:txBody>
      </p:sp>
      <p:sp>
        <p:nvSpPr>
          <p:cNvPr id="3" name="Content Placeholder 2"/>
          <p:cNvSpPr>
            <a:spLocks noGrp="1"/>
          </p:cNvSpPr>
          <p:nvPr>
            <p:ph idx="1"/>
          </p:nvPr>
        </p:nvSpPr>
        <p:spPr>
          <a:xfrm>
            <a:off x="245659" y="1364777"/>
            <a:ext cx="8789159" cy="4812187"/>
          </a:xfrm>
        </p:spPr>
        <p:txBody>
          <a:bodyPr>
            <a:normAutofit lnSpcReduction="10000"/>
          </a:bodyPr>
          <a:lstStyle/>
          <a:p>
            <a:r>
              <a:rPr lang="en-IN" b="1" dirty="0"/>
              <a:t>What is Relational Model?</a:t>
            </a:r>
          </a:p>
          <a:p>
            <a:pPr algn="just"/>
            <a:r>
              <a:rPr lang="en-IN" b="1" dirty="0"/>
              <a:t>RELATIONAL MODEL (RM)</a:t>
            </a:r>
            <a:r>
              <a:rPr lang="en-IN" dirty="0"/>
              <a:t> represents the database as a collection of relations. A relation is nothing but a table of values. Every row in the table represents a collection of related data values. These rows in the table denote a real-world entity or relationship.</a:t>
            </a:r>
          </a:p>
          <a:p>
            <a:pPr algn="just"/>
            <a:r>
              <a:rPr lang="en-IN" dirty="0"/>
              <a:t>The table name and column names are helpful to interpret the meaning of values in each row. The data are represented as a set of relations. In the relational model, data are stored as tables. However, the physical storage of the data is independent of the way the data are logically organized.</a:t>
            </a:r>
          </a:p>
          <a:p>
            <a:pPr algn="just"/>
            <a:endParaRPr lang="en-IN" dirty="0"/>
          </a:p>
        </p:txBody>
      </p:sp>
      <p:sp>
        <p:nvSpPr>
          <p:cNvPr id="4" name="Slide Number Placeholder 3"/>
          <p:cNvSpPr>
            <a:spLocks noGrp="1"/>
          </p:cNvSpPr>
          <p:nvPr>
            <p:ph type="sldNum" sz="quarter" idx="12"/>
          </p:nvPr>
        </p:nvSpPr>
        <p:spPr/>
        <p:txBody>
          <a:bodyPr/>
          <a:lstStyle/>
          <a:p>
            <a:fld id="{63F454EC-4F76-4F6E-8275-D8A9EF90DE53}" type="slidenum">
              <a:rPr lang="en-IN" smtClean="0"/>
              <a:t>15</a:t>
            </a:fld>
            <a:endParaRPr lang="en-IN"/>
          </a:p>
        </p:txBody>
      </p:sp>
    </p:spTree>
    <p:extLst>
      <p:ext uri="{BB962C8B-B14F-4D97-AF65-F5344CB8AC3E}">
        <p14:creationId xmlns:p14="http://schemas.microsoft.com/office/powerpoint/2010/main" val="474760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068" y="368490"/>
            <a:ext cx="8666329" cy="6155140"/>
          </a:xfrm>
        </p:spPr>
        <p:txBody>
          <a:bodyPr>
            <a:normAutofit fontScale="70000" lnSpcReduction="20000"/>
          </a:bodyPr>
          <a:lstStyle/>
          <a:p>
            <a:pPr marL="0" indent="0">
              <a:buNone/>
            </a:pPr>
            <a:r>
              <a:rPr lang="en-IN" b="1" dirty="0"/>
              <a:t>Relational Model </a:t>
            </a:r>
            <a:r>
              <a:rPr lang="en-IN" b="1" dirty="0" smtClean="0"/>
              <a:t>Concepts:</a:t>
            </a:r>
            <a:endParaRPr lang="en-IN" b="1" dirty="0"/>
          </a:p>
          <a:p>
            <a:pPr lvl="0"/>
            <a:r>
              <a:rPr lang="en-IN" b="1" dirty="0"/>
              <a:t>Attribute:</a:t>
            </a:r>
            <a:r>
              <a:rPr lang="en-IN" dirty="0"/>
              <a:t> Each column in a Table. Attributes are the properties which define a relation. e.g., </a:t>
            </a:r>
            <a:r>
              <a:rPr lang="en-IN" dirty="0" err="1"/>
              <a:t>Student_Rollno</a:t>
            </a:r>
            <a:r>
              <a:rPr lang="en-IN" dirty="0"/>
              <a:t>, </a:t>
            </a:r>
            <a:r>
              <a:rPr lang="en-IN" dirty="0" err="1"/>
              <a:t>NAME,etc</a:t>
            </a:r>
            <a:r>
              <a:rPr lang="en-IN" dirty="0"/>
              <a:t>.</a:t>
            </a:r>
          </a:p>
          <a:p>
            <a:pPr lvl="0"/>
            <a:r>
              <a:rPr lang="en-IN" b="1" dirty="0"/>
              <a:t>Tables</a:t>
            </a:r>
            <a:r>
              <a:rPr lang="en-IN" dirty="0"/>
              <a:t> – In the Relational model the, relations are saved in the table format. It is stored along with its entities. A table has two properties rows and columns. Rows represent records and columns represent attributes.</a:t>
            </a:r>
          </a:p>
          <a:p>
            <a:pPr lvl="0"/>
            <a:r>
              <a:rPr lang="en-IN" b="1" dirty="0"/>
              <a:t>Tuple</a:t>
            </a:r>
            <a:r>
              <a:rPr lang="en-IN" dirty="0"/>
              <a:t> – It is nothing but a single row of a table, which contains a single record.</a:t>
            </a:r>
          </a:p>
          <a:p>
            <a:pPr lvl="0"/>
            <a:r>
              <a:rPr lang="en-IN" b="1" dirty="0"/>
              <a:t>Relation Schema:</a:t>
            </a:r>
            <a:r>
              <a:rPr lang="en-IN" dirty="0"/>
              <a:t> A relation schema represents the name of the relation with its attributes.</a:t>
            </a:r>
          </a:p>
          <a:p>
            <a:pPr lvl="0"/>
            <a:r>
              <a:rPr lang="en-IN" b="1" dirty="0"/>
              <a:t>Degree:</a:t>
            </a:r>
            <a:r>
              <a:rPr lang="en-IN" dirty="0"/>
              <a:t> The total number of attributes which in the relation is called the degree of the relation.</a:t>
            </a:r>
          </a:p>
          <a:p>
            <a:pPr lvl="0"/>
            <a:r>
              <a:rPr lang="en-IN" b="1" dirty="0"/>
              <a:t>Cardinality: </a:t>
            </a:r>
            <a:r>
              <a:rPr lang="en-IN" dirty="0"/>
              <a:t>Total number of rows present in the Table.</a:t>
            </a:r>
          </a:p>
          <a:p>
            <a:pPr lvl="0"/>
            <a:r>
              <a:rPr lang="en-IN" b="1" dirty="0"/>
              <a:t>Column:</a:t>
            </a:r>
            <a:r>
              <a:rPr lang="en-IN" dirty="0"/>
              <a:t> The column represents the set of values for a specific attribute.</a:t>
            </a:r>
          </a:p>
          <a:p>
            <a:pPr lvl="0"/>
            <a:r>
              <a:rPr lang="en-IN" b="1" dirty="0"/>
              <a:t>Relation instance</a:t>
            </a:r>
            <a:r>
              <a:rPr lang="en-IN" dirty="0"/>
              <a:t> – Relation instance is a finite set of tuples in the RDBMS system. Relation instances never have duplicate tuples.</a:t>
            </a:r>
          </a:p>
          <a:p>
            <a:pPr lvl="0"/>
            <a:r>
              <a:rPr lang="en-IN" b="1" dirty="0"/>
              <a:t>Relation key</a:t>
            </a:r>
            <a:r>
              <a:rPr lang="en-IN" dirty="0"/>
              <a:t> - Every row has one, two or multiple attributes, which is called relation key.</a:t>
            </a:r>
          </a:p>
          <a:p>
            <a:pPr lvl="0"/>
            <a:r>
              <a:rPr lang="en-IN" b="1" dirty="0"/>
              <a:t>Attribute domain</a:t>
            </a:r>
            <a:r>
              <a:rPr lang="en-IN" dirty="0"/>
              <a:t> – Every attribute has some pre-defined value and scope which is known as attribute domain</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16</a:t>
            </a:fld>
            <a:endParaRPr lang="en-IN"/>
          </a:p>
        </p:txBody>
      </p:sp>
    </p:spTree>
    <p:extLst>
      <p:ext uri="{BB962C8B-B14F-4D97-AF65-F5344CB8AC3E}">
        <p14:creationId xmlns:p14="http://schemas.microsoft.com/office/powerpoint/2010/main" val="32978236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www.guru99.com/images/1/091318_0803_RelationalD1.pn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32012" y="477672"/>
            <a:ext cx="8748215" cy="5936776"/>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17</a:t>
            </a:fld>
            <a:endParaRPr lang="en-IN"/>
          </a:p>
        </p:txBody>
      </p:sp>
    </p:spTree>
    <p:extLst>
      <p:ext uri="{BB962C8B-B14F-4D97-AF65-F5344CB8AC3E}">
        <p14:creationId xmlns:p14="http://schemas.microsoft.com/office/powerpoint/2010/main" val="36172642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773" y="382137"/>
            <a:ext cx="8761864" cy="6168789"/>
          </a:xfrm>
        </p:spPr>
        <p:txBody>
          <a:bodyPr>
            <a:normAutofit/>
          </a:bodyPr>
          <a:lstStyle/>
          <a:p>
            <a:pPr marL="0" indent="0">
              <a:buNone/>
            </a:pPr>
            <a:r>
              <a:rPr lang="en-IN" b="1" dirty="0"/>
              <a:t>Relational Integrity </a:t>
            </a:r>
            <a:r>
              <a:rPr lang="en-IN" b="1" dirty="0" smtClean="0"/>
              <a:t>constraints:</a:t>
            </a:r>
            <a:endParaRPr lang="en-IN" b="1" dirty="0"/>
          </a:p>
          <a:p>
            <a:pPr algn="just"/>
            <a:r>
              <a:rPr lang="en-IN" dirty="0"/>
              <a:t>Relational Integrity constraints is referred to conditions which must be present for a valid relation. These integrity constraints are derived from the rules in the mini-world that the database represents.</a:t>
            </a:r>
          </a:p>
          <a:p>
            <a:pPr algn="just"/>
            <a:r>
              <a:rPr lang="en-IN" dirty="0"/>
              <a:t>There are many types of integrity constraints. Constraints on the Relational database management system is mostly divided into three main categories are</a:t>
            </a:r>
            <a:r>
              <a:rPr lang="en-IN" dirty="0" smtClean="0"/>
              <a:t>:</a:t>
            </a:r>
          </a:p>
          <a:p>
            <a:endParaRPr lang="en-IN" dirty="0"/>
          </a:p>
          <a:p>
            <a:endParaRPr lang="en-IN" dirty="0"/>
          </a:p>
          <a:p>
            <a:pPr lvl="1"/>
            <a:r>
              <a:rPr lang="en-IN" dirty="0"/>
              <a:t>Domain constraints</a:t>
            </a:r>
          </a:p>
          <a:p>
            <a:pPr lvl="1"/>
            <a:r>
              <a:rPr lang="en-IN" dirty="0"/>
              <a:t>Key constraints</a:t>
            </a:r>
          </a:p>
          <a:p>
            <a:pPr lvl="1"/>
            <a:r>
              <a:rPr lang="en-IN" dirty="0"/>
              <a:t>Referential integrity constraints</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18</a:t>
            </a:fld>
            <a:endParaRPr lang="en-IN"/>
          </a:p>
        </p:txBody>
      </p:sp>
    </p:spTree>
    <p:extLst>
      <p:ext uri="{BB962C8B-B14F-4D97-AF65-F5344CB8AC3E}">
        <p14:creationId xmlns:p14="http://schemas.microsoft.com/office/powerpoint/2010/main" val="13381835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327546" y="558198"/>
            <a:ext cx="8516203" cy="3195739"/>
          </a:xfrm>
          <a:prstGeom prst="rect">
            <a:avLst/>
          </a:prstGeom>
          <a:solidFill>
            <a:srgbClr val="F7F7F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0" numCol="1" rtlCol="0"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lang="en-US" altLang="en-US" sz="2000" dirty="0">
                <a:solidFill>
                  <a:srgbClr val="222222"/>
                </a:solidFill>
                <a:latin typeface="Arial" panose="020B0604020202020204" pitchFamily="34" charset="0"/>
                <a:ea typeface="Times New Roman" panose="02020603050405020304" pitchFamily="18" charset="0"/>
                <a:cs typeface="Arial" panose="020B0604020202020204" pitchFamily="34" charset="0"/>
              </a:rPr>
              <a:t>Domain Constraints</a:t>
            </a:r>
            <a:endParaRPr lang="en-US" altLang="en-US" sz="1600"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None/>
            </a:pPr>
            <a:r>
              <a:rPr lang="en-US" altLang="en-US" sz="1600" dirty="0">
                <a:solidFill>
                  <a:srgbClr val="222222"/>
                </a:solidFill>
                <a:latin typeface="Arial" panose="020B0604020202020204" pitchFamily="34" charset="0"/>
                <a:ea typeface="Times New Roman" panose="02020603050405020304" pitchFamily="18" charset="0"/>
                <a:cs typeface="Arial" panose="020B0604020202020204" pitchFamily="34" charset="0"/>
              </a:rPr>
              <a:t>Domain constraints can be violated if an attribute value is not appearing in the corresponding domain or it is not of the appropriate data type.</a:t>
            </a:r>
            <a:endParaRPr lang="en-US" altLang="en-US" sz="1600" dirty="0">
              <a:ea typeface="Times New Roman" panose="02020603050405020304" pitchFamily="18" charset="0"/>
            </a:endParaRPr>
          </a:p>
          <a:p>
            <a:pPr marL="0" indent="0" eaLnBrk="0" fontAlgn="base" hangingPunct="0">
              <a:lnSpc>
                <a:spcPct val="100000"/>
              </a:lnSpc>
              <a:spcBef>
                <a:spcPct val="0"/>
              </a:spcBef>
              <a:spcAft>
                <a:spcPct val="0"/>
              </a:spcAft>
              <a:buNone/>
            </a:pPr>
            <a:r>
              <a:rPr lang="en-US" altLang="en-US" sz="1600" dirty="0">
                <a:solidFill>
                  <a:srgbClr val="222222"/>
                </a:solidFill>
                <a:latin typeface="Arial" panose="020B0604020202020204" pitchFamily="34" charset="0"/>
                <a:ea typeface="Times New Roman" panose="02020603050405020304" pitchFamily="18" charset="0"/>
                <a:cs typeface="Arial" panose="020B0604020202020204" pitchFamily="34" charset="0"/>
              </a:rPr>
              <a:t>Domain constraints specify that within each tuple, and the value of each attribute must be unique.</a:t>
            </a:r>
          </a:p>
          <a:p>
            <a:pPr marL="0" indent="0" eaLnBrk="0" fontAlgn="base" hangingPunct="0">
              <a:lnSpc>
                <a:spcPct val="100000"/>
              </a:lnSpc>
              <a:spcBef>
                <a:spcPct val="0"/>
              </a:spcBef>
              <a:spcAft>
                <a:spcPct val="0"/>
              </a:spcAft>
              <a:buNone/>
            </a:pPr>
            <a:r>
              <a:rPr lang="en-US" altLang="en-US" sz="1600" dirty="0">
                <a:solidFill>
                  <a:srgbClr val="222222"/>
                </a:solidFill>
                <a:latin typeface="Arial" panose="020B0604020202020204" pitchFamily="34" charset="0"/>
                <a:ea typeface="Times New Roman" panose="02020603050405020304" pitchFamily="18" charset="0"/>
                <a:cs typeface="Arial" panose="020B0604020202020204" pitchFamily="34" charset="0"/>
              </a:rPr>
              <a:t> This is specified as data types which include standard data types integers, real numbers, characters, Booleans, variable length strings, etc.</a:t>
            </a:r>
            <a:endParaRPr lang="en-US" altLang="en-US" sz="1600" dirty="0">
              <a:ea typeface="Times New Roman" panose="02020603050405020304" pitchFamily="18" charset="0"/>
            </a:endParaRPr>
          </a:p>
          <a:p>
            <a:pPr marL="0" indent="0" eaLnBrk="0" fontAlgn="base" hangingPunct="0">
              <a:lnSpc>
                <a:spcPct val="100000"/>
              </a:lnSpc>
              <a:spcBef>
                <a:spcPct val="0"/>
              </a:spcBef>
              <a:spcAft>
                <a:spcPct val="0"/>
              </a:spcAft>
              <a:buNone/>
            </a:pPr>
            <a:r>
              <a:rPr lang="en-US" altLang="en-US" sz="1600" b="1" dirty="0">
                <a:solidFill>
                  <a:srgbClr val="222222"/>
                </a:solidFill>
                <a:latin typeface="Arial" panose="020B0604020202020204" pitchFamily="34" charset="0"/>
                <a:ea typeface="Times New Roman" panose="02020603050405020304" pitchFamily="18" charset="0"/>
                <a:cs typeface="Arial" panose="020B0604020202020204" pitchFamily="34" charset="0"/>
              </a:rPr>
              <a:t>Example:</a:t>
            </a:r>
            <a:endParaRPr lang="en-US" altLang="en-US" sz="1100" dirty="0">
              <a:solidFill>
                <a:srgbClr val="222222"/>
              </a:solidFill>
              <a:latin typeface="Consolas" panose="020B0609020204030204" pitchFamily="49" charset="0"/>
              <a:ea typeface="Times New Roman" panose="02020603050405020304" pitchFamily="18" charset="0"/>
              <a:cs typeface="Consolas" panose="020B0609020204030204" pitchFamily="49" charset="0"/>
            </a:endParaRPr>
          </a:p>
          <a:p>
            <a:pPr marL="0" indent="0" eaLnBrk="0" fontAlgn="base" hangingPunct="0">
              <a:lnSpc>
                <a:spcPct val="100000"/>
              </a:lnSpc>
              <a:spcBef>
                <a:spcPct val="0"/>
              </a:spcBef>
              <a:spcAft>
                <a:spcPct val="0"/>
              </a:spcAft>
              <a:buNone/>
            </a:pPr>
            <a:r>
              <a:rPr lang="en-US" altLang="en-US" sz="1400" dirty="0">
                <a:solidFill>
                  <a:srgbClr val="222222"/>
                </a:solidFill>
                <a:latin typeface="Consolas" panose="020B0609020204030204" pitchFamily="49" charset="0"/>
                <a:ea typeface="Times New Roman" panose="02020603050405020304" pitchFamily="18" charset="0"/>
                <a:cs typeface="Consolas" panose="020B0609020204030204" pitchFamily="49" charset="0"/>
              </a:rPr>
              <a:t>Create DOMAIN </a:t>
            </a:r>
            <a:r>
              <a:rPr lang="en-US" altLang="en-US" sz="1400" dirty="0" err="1">
                <a:solidFill>
                  <a:srgbClr val="222222"/>
                </a:solidFill>
                <a:latin typeface="Consolas" panose="020B0609020204030204" pitchFamily="49" charset="0"/>
                <a:ea typeface="Times New Roman" panose="02020603050405020304" pitchFamily="18" charset="0"/>
                <a:cs typeface="Consolas" panose="020B0609020204030204" pitchFamily="49" charset="0"/>
              </a:rPr>
              <a:t>CustomerNameCHECK</a:t>
            </a:r>
            <a:r>
              <a:rPr lang="en-US" altLang="en-US" sz="1400" dirty="0">
                <a:solidFill>
                  <a:srgbClr val="222222"/>
                </a:solidFill>
                <a:latin typeface="Consolas" panose="020B0609020204030204" pitchFamily="49" charset="0"/>
                <a:ea typeface="Times New Roman" panose="02020603050405020304" pitchFamily="18" charset="0"/>
                <a:cs typeface="Consolas" panose="020B0609020204030204" pitchFamily="49" charset="0"/>
              </a:rPr>
              <a:t> (value not NULL)</a:t>
            </a:r>
            <a:r>
              <a:rPr lang="en-US" altLang="en-US" sz="1800" dirty="0"/>
              <a:t> </a:t>
            </a:r>
            <a:endParaRPr lang="en-US" altLang="en-US" sz="2000" dirty="0">
              <a:latin typeface="Arial" panose="020B0604020202020204" pitchFamily="34" charset="0"/>
              <a:ea typeface="Times New Roman" panose="02020603050405020304" pitchFamily="18" charset="0"/>
            </a:endParaRPr>
          </a:p>
          <a:p>
            <a:pPr marL="0" indent="0" eaLnBrk="0" fontAlgn="base" hangingPunct="0">
              <a:lnSpc>
                <a:spcPct val="100000"/>
              </a:lnSpc>
              <a:spcBef>
                <a:spcPct val="0"/>
              </a:spcBef>
              <a:spcAft>
                <a:spcPct val="0"/>
              </a:spcAft>
              <a:buNone/>
            </a:pPr>
            <a:r>
              <a:rPr lang="en-US" altLang="en-US" sz="1600" dirty="0">
                <a:solidFill>
                  <a:srgbClr val="222222"/>
                </a:solidFill>
                <a:latin typeface="Arial" panose="020B0604020202020204" pitchFamily="34" charset="0"/>
                <a:ea typeface="Times New Roman" panose="02020603050405020304" pitchFamily="18" charset="0"/>
                <a:cs typeface="Arial" panose="020B0604020202020204" pitchFamily="34" charset="0"/>
              </a:rPr>
              <a:t>The example shown demonstrates creating a domain constraint such that </a:t>
            </a:r>
            <a:r>
              <a:rPr lang="en-US" altLang="en-US" sz="1600" dirty="0" err="1">
                <a:solidFill>
                  <a:srgbClr val="222222"/>
                </a:solidFill>
                <a:latin typeface="Arial" panose="020B0604020202020204" pitchFamily="34" charset="0"/>
                <a:ea typeface="Times New Roman" panose="02020603050405020304" pitchFamily="18" charset="0"/>
                <a:cs typeface="Arial" panose="020B0604020202020204" pitchFamily="34" charset="0"/>
              </a:rPr>
              <a:t>CustomerName</a:t>
            </a:r>
            <a:r>
              <a:rPr lang="en-US" altLang="en-US" sz="1600" dirty="0">
                <a:solidFill>
                  <a:srgbClr val="222222"/>
                </a:solidFill>
                <a:latin typeface="Arial" panose="020B0604020202020204" pitchFamily="34" charset="0"/>
                <a:ea typeface="Times New Roman" panose="02020603050405020304" pitchFamily="18" charset="0"/>
                <a:cs typeface="Arial" panose="020B0604020202020204" pitchFamily="34" charset="0"/>
              </a:rPr>
              <a:t> is not NULL</a:t>
            </a:r>
            <a:endParaRPr lang="en-US" altLang="en-US" sz="1400" dirty="0"/>
          </a:p>
          <a:p>
            <a:pPr marL="0" indent="0" eaLnBrk="0" fontAlgn="base" hangingPunct="0">
              <a:lnSpc>
                <a:spcPct val="100000"/>
              </a:lnSpc>
              <a:spcBef>
                <a:spcPct val="0"/>
              </a:spcBef>
              <a:spcAft>
                <a:spcPct val="0"/>
              </a:spcAft>
              <a:buNone/>
            </a:pPr>
            <a:endParaRPr lang="en-US" altLang="en-US" sz="2400" dirty="0">
              <a:latin typeface="Arial" panose="020B0604020202020204" pitchFamily="34" charset="0"/>
            </a:endParaRPr>
          </a:p>
        </p:txBody>
      </p:sp>
      <p:sp>
        <p:nvSpPr>
          <p:cNvPr id="6" name="Rectangle 2"/>
          <p:cNvSpPr>
            <a:spLocks noChangeArrowheads="1"/>
          </p:cNvSpPr>
          <p:nvPr/>
        </p:nvSpPr>
        <p:spPr bwMode="auto">
          <a:xfrm>
            <a:off x="327546" y="4065600"/>
            <a:ext cx="8516203" cy="137985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0" numCol="1" anchor="ctr" anchorCtr="0" compatLnSpc="1">
            <a:prstTxWarp prst="textNoShape">
              <a:avLst/>
            </a:prstTxWarp>
            <a:spAutoFit/>
          </a:bodyPr>
          <a:lstStyle/>
          <a:p>
            <a:pPr eaLnBrk="0" fontAlgn="base" hangingPunct="0">
              <a:spcBef>
                <a:spcPct val="0"/>
              </a:spcBef>
              <a:spcAft>
                <a:spcPct val="0"/>
              </a:spcAft>
            </a:pPr>
            <a:r>
              <a:rPr lang="en-US" altLang="en-US" dirty="0">
                <a:solidFill>
                  <a:srgbClr val="222222"/>
                </a:solidFill>
                <a:latin typeface="Arial" panose="020B0604020202020204" pitchFamily="34" charset="0"/>
                <a:ea typeface="Times New Roman" panose="02020603050405020304" pitchFamily="18" charset="0"/>
                <a:cs typeface="Arial" panose="020B0604020202020204" pitchFamily="34" charset="0"/>
              </a:rPr>
              <a:t>Key constraints</a:t>
            </a:r>
            <a:endParaRPr lang="en-US" altLang="en-US" sz="1400"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en-US" sz="1400" dirty="0">
                <a:solidFill>
                  <a:srgbClr val="222222"/>
                </a:solidFill>
                <a:latin typeface="Arial" panose="020B0604020202020204" pitchFamily="34" charset="0"/>
                <a:ea typeface="Times New Roman" panose="02020603050405020304" pitchFamily="18" charset="0"/>
                <a:cs typeface="Arial" panose="020B0604020202020204" pitchFamily="34" charset="0"/>
              </a:rPr>
              <a:t>An attribute that can uniquely identify a tuple in a relation is called the key of the table. The value of the attribute for different tuples in the relation has to be unique.</a:t>
            </a:r>
            <a:endParaRPr lang="en-US" altLang="en-US" sz="1400" dirty="0">
              <a:ea typeface="Times New Roman" panose="02020603050405020304" pitchFamily="18" charset="0"/>
            </a:endParaRPr>
          </a:p>
          <a:p>
            <a:pPr eaLnBrk="0" fontAlgn="base" hangingPunct="0">
              <a:spcBef>
                <a:spcPct val="0"/>
              </a:spcBef>
              <a:spcAft>
                <a:spcPct val="0"/>
              </a:spcAft>
            </a:pPr>
            <a:r>
              <a:rPr lang="en-US" altLang="en-US" sz="1400" b="1" dirty="0">
                <a:solidFill>
                  <a:srgbClr val="222222"/>
                </a:solidFill>
                <a:latin typeface="Arial" panose="020B0604020202020204" pitchFamily="34" charset="0"/>
                <a:ea typeface="Times New Roman" panose="02020603050405020304" pitchFamily="18" charset="0"/>
                <a:cs typeface="Arial" panose="020B0604020202020204" pitchFamily="34" charset="0"/>
              </a:rPr>
              <a:t>Example:</a:t>
            </a:r>
            <a:endParaRPr lang="en-US" altLang="en-US" sz="1400" dirty="0">
              <a:ea typeface="Times New Roman" panose="02020603050405020304" pitchFamily="18" charset="0"/>
            </a:endParaRPr>
          </a:p>
          <a:p>
            <a:pPr eaLnBrk="0" fontAlgn="base" hangingPunct="0">
              <a:spcBef>
                <a:spcPct val="0"/>
              </a:spcBef>
              <a:spcAft>
                <a:spcPct val="0"/>
              </a:spcAft>
            </a:pPr>
            <a:r>
              <a:rPr lang="en-US" altLang="en-US" sz="1400" dirty="0">
                <a:solidFill>
                  <a:srgbClr val="222222"/>
                </a:solidFill>
                <a:latin typeface="Arial" panose="020B0604020202020204" pitchFamily="34" charset="0"/>
                <a:ea typeface="Times New Roman" panose="02020603050405020304" pitchFamily="18" charset="0"/>
                <a:cs typeface="Arial" panose="020B0604020202020204" pitchFamily="34" charset="0"/>
              </a:rPr>
              <a:t>In the given table, </a:t>
            </a:r>
            <a:r>
              <a:rPr lang="en-US" altLang="en-US" sz="1400" dirty="0" err="1">
                <a:solidFill>
                  <a:srgbClr val="222222"/>
                </a:solidFill>
                <a:latin typeface="Arial" panose="020B0604020202020204" pitchFamily="34" charset="0"/>
                <a:ea typeface="Times New Roman" panose="02020603050405020304" pitchFamily="18" charset="0"/>
                <a:cs typeface="Arial" panose="020B0604020202020204" pitchFamily="34" charset="0"/>
              </a:rPr>
              <a:t>CustomerID</a:t>
            </a:r>
            <a:r>
              <a:rPr lang="en-US" altLang="en-US" sz="1400" dirty="0">
                <a:solidFill>
                  <a:srgbClr val="222222"/>
                </a:solidFill>
                <a:latin typeface="Arial" panose="020B0604020202020204" pitchFamily="34" charset="0"/>
                <a:ea typeface="Times New Roman" panose="02020603050405020304" pitchFamily="18" charset="0"/>
                <a:cs typeface="Arial" panose="020B0604020202020204" pitchFamily="34" charset="0"/>
              </a:rPr>
              <a:t> is a key attribute of Customer Table. It is most likely to have a single key for one customer, </a:t>
            </a:r>
            <a:r>
              <a:rPr lang="en-US" altLang="en-US" sz="1400" dirty="0" err="1">
                <a:solidFill>
                  <a:srgbClr val="222222"/>
                </a:solidFill>
                <a:latin typeface="Arial" panose="020B0604020202020204" pitchFamily="34" charset="0"/>
                <a:ea typeface="Times New Roman" panose="02020603050405020304" pitchFamily="18" charset="0"/>
                <a:cs typeface="Arial" panose="020B0604020202020204" pitchFamily="34" charset="0"/>
              </a:rPr>
              <a:t>CustomerID</a:t>
            </a:r>
            <a:r>
              <a:rPr lang="en-US" altLang="en-US" sz="1400" dirty="0">
                <a:solidFill>
                  <a:srgbClr val="222222"/>
                </a:solidFill>
                <a:latin typeface="Arial" panose="020B0604020202020204" pitchFamily="34" charset="0"/>
                <a:ea typeface="Times New Roman" panose="02020603050405020304" pitchFamily="18" charset="0"/>
                <a:cs typeface="Arial" panose="020B0604020202020204" pitchFamily="34" charset="0"/>
              </a:rPr>
              <a:t> =1 is only for the </a:t>
            </a:r>
            <a:r>
              <a:rPr lang="en-US" altLang="en-US" sz="1400" dirty="0" err="1">
                <a:solidFill>
                  <a:srgbClr val="222222"/>
                </a:solidFill>
                <a:latin typeface="Arial" panose="020B0604020202020204" pitchFamily="34" charset="0"/>
                <a:ea typeface="Times New Roman" panose="02020603050405020304" pitchFamily="18" charset="0"/>
                <a:cs typeface="Arial" panose="020B0604020202020204" pitchFamily="34" charset="0"/>
              </a:rPr>
              <a:t>CustomerName</a:t>
            </a:r>
            <a:r>
              <a:rPr lang="en-US" altLang="en-US" sz="1400" dirty="0">
                <a:solidFill>
                  <a:srgbClr val="222222"/>
                </a:solidFill>
                <a:latin typeface="Arial" panose="020B0604020202020204" pitchFamily="34" charset="0"/>
                <a:ea typeface="Times New Roman" panose="02020603050405020304" pitchFamily="18" charset="0"/>
                <a:cs typeface="Arial" panose="020B0604020202020204" pitchFamily="34" charset="0"/>
              </a:rPr>
              <a:t> =" Google".</a:t>
            </a:r>
            <a:endParaRPr lang="en-US" altLang="en-US" sz="2000" dirty="0">
              <a:latin typeface="Arial" panose="020B0604020202020204" pitchFamily="34"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19</a:t>
            </a:fld>
            <a:endParaRPr lang="en-IN"/>
          </a:p>
        </p:txBody>
      </p:sp>
    </p:spTree>
    <p:extLst>
      <p:ext uri="{BB962C8B-B14F-4D97-AF65-F5344CB8AC3E}">
        <p14:creationId xmlns:p14="http://schemas.microsoft.com/office/powerpoint/2010/main" val="632848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0752" y="2565779"/>
            <a:ext cx="7014949" cy="1433016"/>
          </a:xfrm>
        </p:spPr>
        <p:txBody>
          <a:bodyPr>
            <a:normAutofit fontScale="90000"/>
          </a:bodyPr>
          <a:lstStyle/>
          <a:p>
            <a:r>
              <a:rPr lang="en-IN" b="1" dirty="0" smtClean="0">
                <a:solidFill>
                  <a:srgbClr val="FF0000"/>
                </a:solidFill>
              </a:rPr>
              <a:t>Relational Data Base Management System</a:t>
            </a:r>
            <a:endParaRPr lang="en-IN" b="1" dirty="0">
              <a:solidFill>
                <a:srgbClr val="FF0000"/>
              </a:solidFill>
            </a:endParaRPr>
          </a:p>
        </p:txBody>
      </p:sp>
      <p:sp>
        <p:nvSpPr>
          <p:cNvPr id="3" name="Title 1"/>
          <p:cNvSpPr txBox="1">
            <a:spLocks/>
          </p:cNvSpPr>
          <p:nvPr/>
        </p:nvSpPr>
        <p:spPr>
          <a:xfrm>
            <a:off x="4244454" y="5827594"/>
            <a:ext cx="3794078" cy="58912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IN" sz="3200" b="1" dirty="0" smtClean="0">
                <a:solidFill>
                  <a:srgbClr val="7030A0"/>
                </a:solidFill>
              </a:rPr>
              <a:t>Rev. </a:t>
            </a:r>
            <a:r>
              <a:rPr lang="en-IN" sz="3200" b="1" dirty="0" err="1" smtClean="0">
                <a:solidFill>
                  <a:srgbClr val="7030A0"/>
                </a:solidFill>
              </a:rPr>
              <a:t>Dr.</a:t>
            </a:r>
            <a:r>
              <a:rPr lang="en-IN" sz="3200" b="1" dirty="0" smtClean="0">
                <a:solidFill>
                  <a:srgbClr val="7030A0"/>
                </a:solidFill>
              </a:rPr>
              <a:t> S. Arul Oli SJ</a:t>
            </a:r>
            <a:endParaRPr lang="en-IN" sz="3200" b="1" dirty="0">
              <a:solidFill>
                <a:srgbClr val="7030A0"/>
              </a:solidFill>
            </a:endParaRPr>
          </a:p>
        </p:txBody>
      </p:sp>
    </p:spTree>
    <p:extLst>
      <p:ext uri="{BB962C8B-B14F-4D97-AF65-F5344CB8AC3E}">
        <p14:creationId xmlns:p14="http://schemas.microsoft.com/office/powerpoint/2010/main" val="37358847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14982982"/>
              </p:ext>
            </p:extLst>
          </p:nvPr>
        </p:nvGraphicFramePr>
        <p:xfrm>
          <a:off x="559559" y="1624085"/>
          <a:ext cx="7465326" cy="2988857"/>
        </p:xfrm>
        <a:graphic>
          <a:graphicData uri="http://schemas.openxmlformats.org/drawingml/2006/table">
            <a:tbl>
              <a:tblPr firstRow="1" firstCol="1" bandRow="1">
                <a:tableStyleId>{5C22544A-7EE6-4342-B048-85BDC9FD1C3A}</a:tableStyleId>
              </a:tblPr>
              <a:tblGrid>
                <a:gridCol w="2488442"/>
                <a:gridCol w="2488442"/>
                <a:gridCol w="2488442"/>
              </a:tblGrid>
              <a:tr h="601671">
                <a:tc>
                  <a:txBody>
                    <a:bodyPr/>
                    <a:lstStyle/>
                    <a:p>
                      <a:pPr algn="l">
                        <a:lnSpc>
                          <a:spcPts val="1500"/>
                        </a:lnSpc>
                        <a:spcAft>
                          <a:spcPts val="1500"/>
                        </a:spcAft>
                      </a:pPr>
                      <a:r>
                        <a:rPr lang="en-IN" sz="2000" dirty="0" err="1">
                          <a:effectLst/>
                        </a:rPr>
                        <a:t>CustomerID</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algn="l">
                        <a:lnSpc>
                          <a:spcPts val="1500"/>
                        </a:lnSpc>
                        <a:spcAft>
                          <a:spcPts val="1500"/>
                        </a:spcAft>
                      </a:pPr>
                      <a:r>
                        <a:rPr lang="en-IN" sz="2000" dirty="0" err="1">
                          <a:effectLst/>
                        </a:rPr>
                        <a:t>CustomerName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algn="l">
                        <a:lnSpc>
                          <a:spcPts val="1500"/>
                        </a:lnSpc>
                        <a:spcAft>
                          <a:spcPts val="1500"/>
                        </a:spcAft>
                      </a:pPr>
                      <a:r>
                        <a:rPr lang="en-IN" sz="2000">
                          <a:effectLst/>
                        </a:rPr>
                        <a:t>Status</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r>
              <a:tr h="601671">
                <a:tc>
                  <a:txBody>
                    <a:bodyPr/>
                    <a:lstStyle/>
                    <a:p>
                      <a:pPr algn="l">
                        <a:lnSpc>
                          <a:spcPts val="1500"/>
                        </a:lnSpc>
                        <a:spcAft>
                          <a:spcPts val="1500"/>
                        </a:spcAft>
                      </a:pPr>
                      <a:r>
                        <a:rPr lang="en-IN" sz="2000" dirty="0">
                          <a:effectLst/>
                        </a:rPr>
                        <a:t>1</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algn="l">
                        <a:lnSpc>
                          <a:spcPts val="1500"/>
                        </a:lnSpc>
                        <a:spcAft>
                          <a:spcPts val="1500"/>
                        </a:spcAft>
                      </a:pPr>
                      <a:r>
                        <a:rPr lang="en-IN" sz="2000" dirty="0">
                          <a:effectLst/>
                        </a:rPr>
                        <a:t>Google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algn="l">
                        <a:lnSpc>
                          <a:spcPts val="1500"/>
                        </a:lnSpc>
                        <a:spcAft>
                          <a:spcPts val="1500"/>
                        </a:spcAft>
                      </a:pPr>
                      <a:r>
                        <a:rPr lang="en-IN" sz="2000" dirty="0">
                          <a:effectLst/>
                        </a:rPr>
                        <a:t>Active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r>
              <a:tr h="601671">
                <a:tc>
                  <a:txBody>
                    <a:bodyPr/>
                    <a:lstStyle/>
                    <a:p>
                      <a:pPr algn="l">
                        <a:lnSpc>
                          <a:spcPts val="1500"/>
                        </a:lnSpc>
                        <a:spcAft>
                          <a:spcPts val="1500"/>
                        </a:spcAft>
                      </a:pPr>
                      <a:r>
                        <a:rPr lang="en-IN" sz="2000">
                          <a:effectLst/>
                        </a:rPr>
                        <a:t>2</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algn="l">
                        <a:lnSpc>
                          <a:spcPts val="1500"/>
                        </a:lnSpc>
                        <a:spcAft>
                          <a:spcPts val="1500"/>
                        </a:spcAft>
                      </a:pPr>
                      <a:r>
                        <a:rPr lang="en-IN" sz="2000">
                          <a:effectLst/>
                        </a:rPr>
                        <a:t>Amazon</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algn="l">
                        <a:lnSpc>
                          <a:spcPts val="1500"/>
                        </a:lnSpc>
                        <a:spcAft>
                          <a:spcPts val="1500"/>
                        </a:spcAft>
                      </a:pPr>
                      <a:r>
                        <a:rPr lang="en-IN" sz="2000" dirty="0">
                          <a:effectLst/>
                        </a:rPr>
                        <a:t>Active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r>
              <a:tr h="601671">
                <a:tc>
                  <a:txBody>
                    <a:bodyPr/>
                    <a:lstStyle/>
                    <a:p>
                      <a:pPr algn="l">
                        <a:lnSpc>
                          <a:spcPts val="1500"/>
                        </a:lnSpc>
                        <a:spcAft>
                          <a:spcPts val="1500"/>
                        </a:spcAft>
                      </a:pPr>
                      <a:r>
                        <a:rPr lang="en-IN" sz="2000">
                          <a:effectLst/>
                        </a:rPr>
                        <a:t>3</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algn="l">
                        <a:lnSpc>
                          <a:spcPts val="1500"/>
                        </a:lnSpc>
                        <a:spcAft>
                          <a:spcPts val="1500"/>
                        </a:spcAft>
                      </a:pPr>
                      <a:r>
                        <a:rPr lang="en-IN" sz="2000" dirty="0">
                          <a:effectLst/>
                        </a:rPr>
                        <a:t>Apple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algn="l">
                        <a:lnSpc>
                          <a:spcPts val="1500"/>
                        </a:lnSpc>
                        <a:spcAft>
                          <a:spcPts val="1500"/>
                        </a:spcAft>
                      </a:pPr>
                      <a:r>
                        <a:rPr lang="en-IN" sz="2000" dirty="0">
                          <a:effectLst/>
                        </a:rPr>
                        <a:t>Inactive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r>
              <a:tr h="582173">
                <a:tc>
                  <a:txBody>
                    <a:bodyPr/>
                    <a:lstStyle/>
                    <a:p>
                      <a:endParaRPr lang="en-IN" dirty="0"/>
                    </a:p>
                  </a:txBody>
                  <a:tcPr marL="76200" marR="76200" marT="76200" marB="76200" anchor="ctr"/>
                </a:tc>
                <a:tc>
                  <a:txBody>
                    <a:bodyPr/>
                    <a:lstStyle/>
                    <a:p>
                      <a:pPr algn="l">
                        <a:lnSpc>
                          <a:spcPct val="107000"/>
                        </a:lnSpc>
                      </a:pPr>
                      <a:endParaRPr lang="en-IN" sz="2000" dirty="0">
                        <a:effectLst/>
                        <a:latin typeface="Calibri" panose="020F0502020204030204" pitchFamily="34" charset="0"/>
                      </a:endParaRPr>
                    </a:p>
                  </a:txBody>
                  <a:tcPr marL="76200" marR="76200" marT="76200" marB="76200" anchor="ctr"/>
                </a:tc>
                <a:tc>
                  <a:txBody>
                    <a:bodyPr/>
                    <a:lstStyle/>
                    <a:p>
                      <a:pPr algn="l">
                        <a:lnSpc>
                          <a:spcPct val="107000"/>
                        </a:lnSpc>
                      </a:pPr>
                      <a:endParaRPr lang="en-IN" sz="2000" dirty="0">
                        <a:effectLst/>
                        <a:latin typeface="Calibri" panose="020F0502020204030204" pitchFamily="34" charset="0"/>
                      </a:endParaRPr>
                    </a:p>
                  </a:txBody>
                  <a:tcPr marL="76200" marR="76200" marT="76200" marB="76200" anchor="ctr"/>
                </a:tc>
              </a:tr>
            </a:tbl>
          </a:graphicData>
        </a:graphic>
      </p:graphicFrame>
      <p:sp>
        <p:nvSpPr>
          <p:cNvPr id="2" name="Slide Number Placeholder 1"/>
          <p:cNvSpPr>
            <a:spLocks noGrp="1"/>
          </p:cNvSpPr>
          <p:nvPr>
            <p:ph type="sldNum" sz="quarter" idx="12"/>
          </p:nvPr>
        </p:nvSpPr>
        <p:spPr/>
        <p:txBody>
          <a:bodyPr/>
          <a:lstStyle/>
          <a:p>
            <a:fld id="{63F454EC-4F76-4F6E-8275-D8A9EF90DE53}" type="slidenum">
              <a:rPr lang="en-IN" smtClean="0"/>
              <a:t>20</a:t>
            </a:fld>
            <a:endParaRPr lang="en-IN"/>
          </a:p>
        </p:txBody>
      </p:sp>
    </p:spTree>
    <p:extLst>
      <p:ext uri="{BB962C8B-B14F-4D97-AF65-F5344CB8AC3E}">
        <p14:creationId xmlns:p14="http://schemas.microsoft.com/office/powerpoint/2010/main" val="6548502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532263" y="315056"/>
            <a:ext cx="8366077" cy="153374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0" numCol="1" anchor="ctr" anchorCtr="0" compatLnSpc="1">
            <a:prstTxWarp prst="textNoShape">
              <a:avLst/>
            </a:prstTxWarp>
            <a:spAutoFit/>
          </a:bodyPr>
          <a:lstStyle/>
          <a:p>
            <a:pPr eaLnBrk="0" fontAlgn="base" hangingPunct="0">
              <a:spcBef>
                <a:spcPct val="0"/>
              </a:spcBef>
              <a:spcAft>
                <a:spcPct val="0"/>
              </a:spcAft>
            </a:pPr>
            <a:r>
              <a:rPr lang="en-US" altLang="en-US" sz="1600" b="1" dirty="0">
                <a:solidFill>
                  <a:srgbClr val="222222"/>
                </a:solidFill>
                <a:latin typeface="Arial" panose="020B0604020202020204" pitchFamily="34" charset="0"/>
                <a:ea typeface="Times New Roman" panose="02020603050405020304" pitchFamily="18" charset="0"/>
                <a:cs typeface="Arial" panose="020B0604020202020204" pitchFamily="34" charset="0"/>
              </a:rPr>
              <a:t>Referential integrity constraints:</a:t>
            </a:r>
          </a:p>
          <a:p>
            <a:pPr eaLnBrk="0" fontAlgn="base" hangingPunct="0">
              <a:spcBef>
                <a:spcPct val="0"/>
              </a:spcBef>
              <a:spcAft>
                <a:spcPct val="0"/>
              </a:spcAft>
            </a:pPr>
            <a:endParaRPr lang="en-US" altLang="en-US" sz="1200"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1400" dirty="0">
                <a:solidFill>
                  <a:srgbClr val="222222"/>
                </a:solidFill>
                <a:latin typeface="Arial" panose="020B0604020202020204" pitchFamily="34" charset="0"/>
                <a:ea typeface="Times New Roman" panose="02020603050405020304" pitchFamily="18" charset="0"/>
                <a:cs typeface="Arial" panose="020B0604020202020204" pitchFamily="34" charset="0"/>
              </a:rPr>
              <a:t>Referential integrity constraints is base on the concept of Foreign Keys. A foreign key is an important attribute of a relation which should be referred to in other relationships. Referential integrity constraint state happens where relation refers to a key attribute of a different or same relation. However, that key element must exist in the table.</a:t>
            </a:r>
            <a:endParaRPr lang="en-US" altLang="en-US" sz="1400" dirty="0">
              <a:ea typeface="Times New Roman" panose="02020603050405020304" pitchFamily="18" charset="0"/>
            </a:endParaRPr>
          </a:p>
          <a:p>
            <a:pPr algn="just" eaLnBrk="0" fontAlgn="base" hangingPunct="0">
              <a:spcBef>
                <a:spcPct val="0"/>
              </a:spcBef>
              <a:spcAft>
                <a:spcPct val="0"/>
              </a:spcAft>
            </a:pPr>
            <a:r>
              <a:rPr lang="en-US" altLang="en-US" sz="1400" b="1" dirty="0">
                <a:solidFill>
                  <a:srgbClr val="222222"/>
                </a:solidFill>
                <a:latin typeface="Arial" panose="020B0604020202020204" pitchFamily="34" charset="0"/>
                <a:ea typeface="Times New Roman" panose="02020603050405020304" pitchFamily="18" charset="0"/>
                <a:cs typeface="Arial" panose="020B0604020202020204" pitchFamily="34" charset="0"/>
              </a:rPr>
              <a:t>Example:</a:t>
            </a:r>
            <a:endParaRPr lang="en-US" altLang="en-US" sz="2000" dirty="0">
              <a:latin typeface="Arial" panose="020B0604020202020204" pitchFamily="34" charset="0"/>
            </a:endParaRPr>
          </a:p>
        </p:txBody>
      </p:sp>
      <p:pic>
        <p:nvPicPr>
          <p:cNvPr id="2049" name="Picture 7" descr="https://www.guru99.com/images/1/091318_0803_RelationalD2.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9530" y="1656793"/>
            <a:ext cx="5448810" cy="404958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rot="10800000" flipV="1">
            <a:off x="154675" y="6027566"/>
            <a:ext cx="5268035" cy="69249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sz="1300" dirty="0">
                <a:solidFill>
                  <a:srgbClr val="222222"/>
                </a:solidFill>
                <a:latin typeface="Arial" panose="020B0604020202020204" pitchFamily="34" charset="0"/>
                <a:ea typeface="Times New Roman" panose="02020603050405020304" pitchFamily="18" charset="0"/>
                <a:cs typeface="Arial" panose="020B0604020202020204" pitchFamily="34" charset="0"/>
              </a:rPr>
              <a:t>In the above example, we have 2 relations, Customer and Billing.</a:t>
            </a:r>
            <a:endParaRPr lang="en-US" altLang="en-US" sz="1200" dirty="0">
              <a:ea typeface="Times New Roman" panose="02020603050405020304" pitchFamily="18" charset="0"/>
            </a:endParaRPr>
          </a:p>
          <a:p>
            <a:pPr eaLnBrk="0" fontAlgn="base" hangingPunct="0">
              <a:spcBef>
                <a:spcPct val="0"/>
              </a:spcBef>
              <a:spcAft>
                <a:spcPct val="0"/>
              </a:spcAft>
            </a:pPr>
            <a:r>
              <a:rPr lang="en-US" altLang="en-US" sz="1300" dirty="0">
                <a:solidFill>
                  <a:srgbClr val="222222"/>
                </a:solidFill>
                <a:latin typeface="Arial" panose="020B0604020202020204" pitchFamily="34" charset="0"/>
                <a:ea typeface="Times New Roman" panose="02020603050405020304" pitchFamily="18" charset="0"/>
                <a:cs typeface="Arial" panose="020B0604020202020204" pitchFamily="34" charset="0"/>
              </a:rPr>
              <a:t>Tuple for </a:t>
            </a:r>
            <a:r>
              <a:rPr lang="en-US" altLang="en-US" sz="1300" dirty="0" err="1">
                <a:solidFill>
                  <a:srgbClr val="222222"/>
                </a:solidFill>
                <a:latin typeface="Arial" panose="020B0604020202020204" pitchFamily="34" charset="0"/>
                <a:ea typeface="Times New Roman" panose="02020603050405020304" pitchFamily="18" charset="0"/>
                <a:cs typeface="Arial" panose="020B0604020202020204" pitchFamily="34" charset="0"/>
              </a:rPr>
              <a:t>CustomerID</a:t>
            </a:r>
            <a:r>
              <a:rPr lang="en-US" altLang="en-US" sz="1300" dirty="0">
                <a:solidFill>
                  <a:srgbClr val="222222"/>
                </a:solidFill>
                <a:latin typeface="Arial" panose="020B0604020202020204" pitchFamily="34" charset="0"/>
                <a:ea typeface="Times New Roman" panose="02020603050405020304" pitchFamily="18" charset="0"/>
                <a:cs typeface="Arial" panose="020B0604020202020204" pitchFamily="34" charset="0"/>
              </a:rPr>
              <a:t> =1 is referenced twice in the relation Billing. </a:t>
            </a:r>
          </a:p>
          <a:p>
            <a:pPr eaLnBrk="0" fontAlgn="base" hangingPunct="0">
              <a:spcBef>
                <a:spcPct val="0"/>
              </a:spcBef>
              <a:spcAft>
                <a:spcPct val="0"/>
              </a:spcAft>
            </a:pPr>
            <a:r>
              <a:rPr lang="en-US" altLang="en-US" sz="1300" dirty="0">
                <a:solidFill>
                  <a:srgbClr val="222222"/>
                </a:solidFill>
                <a:latin typeface="Arial" panose="020B0604020202020204" pitchFamily="34" charset="0"/>
                <a:ea typeface="Times New Roman" panose="02020603050405020304" pitchFamily="18" charset="0"/>
                <a:cs typeface="Arial" panose="020B0604020202020204" pitchFamily="34" charset="0"/>
              </a:rPr>
              <a:t>So we know </a:t>
            </a:r>
            <a:r>
              <a:rPr lang="en-US" altLang="en-US" sz="1300" dirty="0" err="1">
                <a:solidFill>
                  <a:srgbClr val="222222"/>
                </a:solidFill>
                <a:latin typeface="Arial" panose="020B0604020202020204" pitchFamily="34" charset="0"/>
                <a:ea typeface="Times New Roman" panose="02020603050405020304" pitchFamily="18" charset="0"/>
                <a:cs typeface="Arial" panose="020B0604020202020204" pitchFamily="34" charset="0"/>
              </a:rPr>
              <a:t>CustomerName</a:t>
            </a:r>
            <a:r>
              <a:rPr lang="en-US" altLang="en-US" sz="1300" dirty="0">
                <a:solidFill>
                  <a:srgbClr val="222222"/>
                </a:solidFill>
                <a:latin typeface="Arial" panose="020B0604020202020204" pitchFamily="34" charset="0"/>
                <a:ea typeface="Times New Roman" panose="02020603050405020304" pitchFamily="18" charset="0"/>
                <a:cs typeface="Arial" panose="020B0604020202020204" pitchFamily="34" charset="0"/>
              </a:rPr>
              <a:t>=Google has billing amount $300</a:t>
            </a:r>
            <a:endParaRPr lang="en-US" altLang="en-US" dirty="0">
              <a:latin typeface="Arial" panose="020B0604020202020204" pitchFamily="34"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21</a:t>
            </a:fld>
            <a:endParaRPr lang="en-IN"/>
          </a:p>
        </p:txBody>
      </p:sp>
    </p:spTree>
    <p:extLst>
      <p:ext uri="{BB962C8B-B14F-4D97-AF65-F5344CB8AC3E}">
        <p14:creationId xmlns:p14="http://schemas.microsoft.com/office/powerpoint/2010/main" val="24160360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70" y="187704"/>
            <a:ext cx="8675427" cy="808583"/>
          </a:xfrm>
        </p:spPr>
        <p:txBody>
          <a:bodyPr/>
          <a:lstStyle/>
          <a:p>
            <a:r>
              <a:rPr lang="en-IN" b="1" dirty="0"/>
              <a:t>Operations in Relational </a:t>
            </a:r>
            <a:r>
              <a:rPr lang="en-IN" b="1" dirty="0" smtClean="0"/>
              <a:t>Model</a:t>
            </a:r>
            <a:endParaRPr lang="en-IN" dirty="0"/>
          </a:p>
        </p:txBody>
      </p:sp>
      <p:sp>
        <p:nvSpPr>
          <p:cNvPr id="3" name="Content Placeholder 2"/>
          <p:cNvSpPr>
            <a:spLocks noGrp="1"/>
          </p:cNvSpPr>
          <p:nvPr>
            <p:ph idx="1"/>
          </p:nvPr>
        </p:nvSpPr>
        <p:spPr>
          <a:xfrm>
            <a:off x="313899" y="1364777"/>
            <a:ext cx="8215952" cy="5090615"/>
          </a:xfrm>
        </p:spPr>
        <p:txBody>
          <a:bodyPr>
            <a:normAutofit/>
          </a:bodyPr>
          <a:lstStyle/>
          <a:p>
            <a:pPr marL="0" indent="0">
              <a:buNone/>
            </a:pPr>
            <a:r>
              <a:rPr lang="en-IN" dirty="0" smtClean="0"/>
              <a:t>Four </a:t>
            </a:r>
            <a:r>
              <a:rPr lang="en-IN" dirty="0"/>
              <a:t>basic update operations performed on relational database model are</a:t>
            </a:r>
          </a:p>
          <a:p>
            <a:r>
              <a:rPr lang="en-IN" dirty="0"/>
              <a:t>Insert, update, delete and select.</a:t>
            </a:r>
          </a:p>
          <a:p>
            <a:pPr lvl="1"/>
            <a:r>
              <a:rPr lang="en-IN" dirty="0"/>
              <a:t>Insert is used to insert data into the relation</a:t>
            </a:r>
          </a:p>
          <a:p>
            <a:pPr lvl="1"/>
            <a:r>
              <a:rPr lang="en-IN" dirty="0"/>
              <a:t>Delete is used to delete tuples from the table.</a:t>
            </a:r>
          </a:p>
          <a:p>
            <a:pPr lvl="1"/>
            <a:r>
              <a:rPr lang="en-IN" dirty="0"/>
              <a:t>Modify allows you to change the values of some attributes in existing tuples.</a:t>
            </a:r>
          </a:p>
          <a:p>
            <a:pPr lvl="1"/>
            <a:r>
              <a:rPr lang="en-IN" dirty="0"/>
              <a:t>Select allows you to choose a specific range of data.</a:t>
            </a:r>
          </a:p>
          <a:p>
            <a:r>
              <a:rPr lang="en-IN" dirty="0"/>
              <a:t>Whenever one of these operations are applied, integrity constraints specified on the relational database schema must never be violated.</a:t>
            </a:r>
          </a:p>
        </p:txBody>
      </p:sp>
      <p:sp>
        <p:nvSpPr>
          <p:cNvPr id="4" name="Slide Number Placeholder 3"/>
          <p:cNvSpPr>
            <a:spLocks noGrp="1"/>
          </p:cNvSpPr>
          <p:nvPr>
            <p:ph type="sldNum" sz="quarter" idx="12"/>
          </p:nvPr>
        </p:nvSpPr>
        <p:spPr/>
        <p:txBody>
          <a:bodyPr/>
          <a:lstStyle/>
          <a:p>
            <a:fld id="{63F454EC-4F76-4F6E-8275-D8A9EF90DE53}" type="slidenum">
              <a:rPr lang="en-IN" smtClean="0"/>
              <a:t>22</a:t>
            </a:fld>
            <a:endParaRPr lang="en-IN"/>
          </a:p>
        </p:txBody>
      </p:sp>
    </p:spTree>
    <p:extLst>
      <p:ext uri="{BB962C8B-B14F-4D97-AF65-F5344CB8AC3E}">
        <p14:creationId xmlns:p14="http://schemas.microsoft.com/office/powerpoint/2010/main" val="29767223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52751"/>
            <a:ext cx="8911988" cy="4351338"/>
          </a:xfrm>
        </p:spPr>
        <p:txBody>
          <a:bodyPr/>
          <a:lstStyle/>
          <a:p>
            <a:pPr marL="0" indent="0">
              <a:buNone/>
            </a:pPr>
            <a:r>
              <a:rPr lang="en-IN" b="1" dirty="0"/>
              <a:t>Insert Operation</a:t>
            </a:r>
          </a:p>
          <a:p>
            <a:r>
              <a:rPr lang="en-IN" dirty="0"/>
              <a:t>The insert operation gives values of the attribute for a new tuple which should be inserted into a relation.</a:t>
            </a:r>
          </a:p>
          <a:p>
            <a:endParaRPr lang="en-IN" dirty="0"/>
          </a:p>
        </p:txBody>
      </p:sp>
      <p:pic>
        <p:nvPicPr>
          <p:cNvPr id="4" name="Picture 3" descr="https://www.guru99.com/images/1/091318_0803_RelationalD3.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68490" y="2428420"/>
            <a:ext cx="8543498" cy="3180809"/>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23</a:t>
            </a:fld>
            <a:endParaRPr lang="en-IN"/>
          </a:p>
        </p:txBody>
      </p:sp>
    </p:spTree>
    <p:extLst>
      <p:ext uri="{BB962C8B-B14F-4D97-AF65-F5344CB8AC3E}">
        <p14:creationId xmlns:p14="http://schemas.microsoft.com/office/powerpoint/2010/main" val="1851420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714" y="269780"/>
            <a:ext cx="8806217" cy="6117372"/>
          </a:xfrm>
        </p:spPr>
        <p:txBody>
          <a:bodyPr/>
          <a:lstStyle/>
          <a:p>
            <a:pPr marL="0" indent="0">
              <a:buNone/>
            </a:pPr>
            <a:r>
              <a:rPr lang="en-IN" b="1" dirty="0" smtClean="0"/>
              <a:t>Update </a:t>
            </a:r>
            <a:r>
              <a:rPr lang="en-IN" b="1" dirty="0"/>
              <a:t>Operation</a:t>
            </a:r>
          </a:p>
          <a:p>
            <a:r>
              <a:rPr lang="en-IN" dirty="0"/>
              <a:t>You can see that in the below-given relation table </a:t>
            </a:r>
            <a:r>
              <a:rPr lang="en-IN" dirty="0" err="1"/>
              <a:t>CustomerName</a:t>
            </a:r>
            <a:r>
              <a:rPr lang="en-IN" dirty="0"/>
              <a:t>= 'Apple' is updated from Inactive to Active.</a:t>
            </a:r>
          </a:p>
          <a:p>
            <a:endParaRPr lang="en-IN" dirty="0"/>
          </a:p>
        </p:txBody>
      </p:sp>
      <p:pic>
        <p:nvPicPr>
          <p:cNvPr id="4" name="Picture 3" descr="https://www.guru99.com/images/1/091318_0803_RelationalD4.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59306" y="2079615"/>
            <a:ext cx="8570795" cy="3843513"/>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24</a:t>
            </a:fld>
            <a:endParaRPr lang="en-IN"/>
          </a:p>
        </p:txBody>
      </p:sp>
    </p:spTree>
    <p:extLst>
      <p:ext uri="{BB962C8B-B14F-4D97-AF65-F5344CB8AC3E}">
        <p14:creationId xmlns:p14="http://schemas.microsoft.com/office/powerpoint/2010/main" val="10692836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6" y="283428"/>
            <a:ext cx="8666329" cy="6199259"/>
          </a:xfrm>
        </p:spPr>
        <p:txBody>
          <a:bodyPr/>
          <a:lstStyle/>
          <a:p>
            <a:pPr marL="0" indent="0">
              <a:buNone/>
            </a:pPr>
            <a:r>
              <a:rPr lang="en-IN" b="1" dirty="0" smtClean="0"/>
              <a:t>Delete </a:t>
            </a:r>
            <a:r>
              <a:rPr lang="en-IN" b="1" dirty="0"/>
              <a:t>Operation</a:t>
            </a:r>
          </a:p>
          <a:p>
            <a:r>
              <a:rPr lang="en-IN" dirty="0"/>
              <a:t>To specify deletion, a condition on the attributes of the relation selects the tuple to be deleted.</a:t>
            </a:r>
          </a:p>
          <a:p>
            <a:endParaRPr lang="en-IN" dirty="0"/>
          </a:p>
        </p:txBody>
      </p:sp>
      <p:pic>
        <p:nvPicPr>
          <p:cNvPr id="4" name="Picture 3" descr="https://www.guru99.com/images/1/091318_0803_RelationalD5.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04716" y="1903469"/>
            <a:ext cx="8666329" cy="2668531"/>
          </a:xfrm>
          <a:prstGeom prst="rect">
            <a:avLst/>
          </a:prstGeom>
          <a:noFill/>
          <a:ln>
            <a:noFill/>
          </a:ln>
        </p:spPr>
      </p:pic>
      <p:sp>
        <p:nvSpPr>
          <p:cNvPr id="5" name="Rectangle 4"/>
          <p:cNvSpPr/>
          <p:nvPr/>
        </p:nvSpPr>
        <p:spPr>
          <a:xfrm>
            <a:off x="204716" y="4858310"/>
            <a:ext cx="8666329" cy="1200329"/>
          </a:xfrm>
          <a:prstGeom prst="rect">
            <a:avLst/>
          </a:prstGeom>
        </p:spPr>
        <p:txBody>
          <a:bodyPr wrap="square">
            <a:spAutoFit/>
          </a:bodyPr>
          <a:lstStyle/>
          <a:p>
            <a:pPr algn="ctr"/>
            <a:r>
              <a:rPr lang="en-IN" dirty="0">
                <a:solidFill>
                  <a:srgbClr val="222222"/>
                </a:solidFill>
                <a:latin typeface="Arial" panose="020B0604020202020204" pitchFamily="34" charset="0"/>
                <a:ea typeface="Times New Roman" panose="02020603050405020304" pitchFamily="18" charset="0"/>
              </a:rPr>
              <a:t> </a:t>
            </a:r>
            <a:endParaRPr lang="en-IN" sz="1600" dirty="0">
              <a:latin typeface="Times New Roman" panose="02020603050405020304" pitchFamily="18" charset="0"/>
              <a:ea typeface="Times New Roman" panose="02020603050405020304" pitchFamily="18" charset="0"/>
            </a:endParaRPr>
          </a:p>
          <a:p>
            <a:r>
              <a:rPr lang="en-IN" dirty="0">
                <a:solidFill>
                  <a:srgbClr val="222222"/>
                </a:solidFill>
                <a:latin typeface="Arial" panose="020B0604020202020204" pitchFamily="34" charset="0"/>
                <a:ea typeface="Times New Roman" panose="02020603050405020304" pitchFamily="18" charset="0"/>
              </a:rPr>
              <a:t>In the above-given example, </a:t>
            </a:r>
            <a:r>
              <a:rPr lang="en-IN" dirty="0" err="1">
                <a:solidFill>
                  <a:srgbClr val="222222"/>
                </a:solidFill>
                <a:latin typeface="Arial" panose="020B0604020202020204" pitchFamily="34" charset="0"/>
                <a:ea typeface="Times New Roman" panose="02020603050405020304" pitchFamily="18" charset="0"/>
              </a:rPr>
              <a:t>CustomerName</a:t>
            </a:r>
            <a:r>
              <a:rPr lang="en-IN" dirty="0">
                <a:solidFill>
                  <a:srgbClr val="222222"/>
                </a:solidFill>
                <a:latin typeface="Arial" panose="020B0604020202020204" pitchFamily="34" charset="0"/>
                <a:ea typeface="Times New Roman" panose="02020603050405020304" pitchFamily="18" charset="0"/>
              </a:rPr>
              <a:t>= "Apple" is deleted from the table.</a:t>
            </a:r>
            <a:endParaRPr lang="en-IN" sz="1600" dirty="0">
              <a:latin typeface="Times New Roman" panose="02020603050405020304" pitchFamily="18" charset="0"/>
              <a:ea typeface="Times New Roman" panose="02020603050405020304" pitchFamily="18" charset="0"/>
            </a:endParaRPr>
          </a:p>
          <a:p>
            <a:r>
              <a:rPr lang="en-IN" dirty="0">
                <a:solidFill>
                  <a:srgbClr val="222222"/>
                </a:solidFill>
                <a:latin typeface="Arial" panose="020B0604020202020204" pitchFamily="34" charset="0"/>
                <a:ea typeface="Times New Roman" panose="02020603050405020304" pitchFamily="18" charset="0"/>
              </a:rPr>
              <a:t>The Delete operation could violate referential integrity if the tuple which is deleted is referenced by foreign keys from other tuples in the same database.</a:t>
            </a:r>
            <a:endParaRPr lang="en-IN" sz="1600" dirty="0">
              <a:latin typeface="Times New Roman" panose="02020603050405020304" pitchFamily="18" charset="0"/>
              <a:ea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25</a:t>
            </a:fld>
            <a:endParaRPr lang="en-IN"/>
          </a:p>
        </p:txBody>
      </p:sp>
    </p:spTree>
    <p:extLst>
      <p:ext uri="{BB962C8B-B14F-4D97-AF65-F5344CB8AC3E}">
        <p14:creationId xmlns:p14="http://schemas.microsoft.com/office/powerpoint/2010/main" val="1936404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7" y="283428"/>
            <a:ext cx="8707272" cy="658268"/>
          </a:xfrm>
        </p:spPr>
        <p:txBody>
          <a:bodyPr/>
          <a:lstStyle/>
          <a:p>
            <a:pPr marL="0" indent="0">
              <a:buNone/>
            </a:pPr>
            <a:r>
              <a:rPr lang="en-IN" b="1" dirty="0"/>
              <a:t>Select Operation</a:t>
            </a:r>
          </a:p>
          <a:p>
            <a:endParaRPr lang="en-IN" dirty="0"/>
          </a:p>
        </p:txBody>
      </p:sp>
      <p:pic>
        <p:nvPicPr>
          <p:cNvPr id="4" name="Picture 3" descr="https://www.guru99.com/images/1/091318_0803_RelationalD6.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27546" y="1389645"/>
            <a:ext cx="8584444" cy="3127765"/>
          </a:xfrm>
          <a:prstGeom prst="rect">
            <a:avLst/>
          </a:prstGeom>
          <a:noFill/>
          <a:ln>
            <a:noFill/>
          </a:ln>
        </p:spPr>
      </p:pic>
      <p:sp>
        <p:nvSpPr>
          <p:cNvPr id="5" name="Rectangle 4"/>
          <p:cNvSpPr/>
          <p:nvPr/>
        </p:nvSpPr>
        <p:spPr>
          <a:xfrm>
            <a:off x="327546" y="5330420"/>
            <a:ext cx="8215953" cy="369332"/>
          </a:xfrm>
          <a:prstGeom prst="rect">
            <a:avLst/>
          </a:prstGeom>
        </p:spPr>
        <p:txBody>
          <a:bodyPr wrap="square">
            <a:spAutoFit/>
          </a:bodyPr>
          <a:lstStyle/>
          <a:p>
            <a:r>
              <a:rPr lang="en-IN" dirty="0">
                <a:solidFill>
                  <a:srgbClr val="222222"/>
                </a:solidFill>
                <a:latin typeface="Arial" panose="020B0604020202020204" pitchFamily="34" charset="0"/>
                <a:ea typeface="Times New Roman" panose="02020603050405020304" pitchFamily="18" charset="0"/>
              </a:rPr>
              <a:t>In the above-given example, </a:t>
            </a:r>
            <a:r>
              <a:rPr lang="en-IN" dirty="0" err="1">
                <a:solidFill>
                  <a:srgbClr val="222222"/>
                </a:solidFill>
                <a:latin typeface="Arial" panose="020B0604020202020204" pitchFamily="34" charset="0"/>
                <a:ea typeface="Times New Roman" panose="02020603050405020304" pitchFamily="18" charset="0"/>
              </a:rPr>
              <a:t>CustomerName</a:t>
            </a:r>
            <a:r>
              <a:rPr lang="en-IN" dirty="0">
                <a:solidFill>
                  <a:srgbClr val="222222"/>
                </a:solidFill>
                <a:latin typeface="Arial" panose="020B0604020202020204" pitchFamily="34" charset="0"/>
                <a:ea typeface="Times New Roman" panose="02020603050405020304" pitchFamily="18" charset="0"/>
              </a:rPr>
              <a:t>="Amazon" is selected</a:t>
            </a:r>
            <a:endParaRPr lang="en-IN" sz="1600" dirty="0">
              <a:latin typeface="Times New Roman" panose="02020603050405020304" pitchFamily="18" charset="0"/>
              <a:ea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26</a:t>
            </a:fld>
            <a:endParaRPr lang="en-IN"/>
          </a:p>
        </p:txBody>
      </p:sp>
    </p:spTree>
    <p:extLst>
      <p:ext uri="{BB962C8B-B14F-4D97-AF65-F5344CB8AC3E}">
        <p14:creationId xmlns:p14="http://schemas.microsoft.com/office/powerpoint/2010/main" val="21087118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5" y="337831"/>
            <a:ext cx="8229601" cy="849526"/>
          </a:xfrm>
        </p:spPr>
        <p:txBody>
          <a:bodyPr>
            <a:noAutofit/>
          </a:bodyPr>
          <a:lstStyle/>
          <a:p>
            <a:r>
              <a:rPr lang="en-IN" sz="3200" b="1" dirty="0"/>
              <a:t>Best Practices for creating a Relational </a:t>
            </a:r>
            <a:r>
              <a:rPr lang="en-IN" sz="3200" b="1" dirty="0" smtClean="0"/>
              <a:t>Model</a:t>
            </a:r>
            <a:endParaRPr lang="en-IN" sz="3200" dirty="0"/>
          </a:p>
        </p:txBody>
      </p:sp>
      <p:sp>
        <p:nvSpPr>
          <p:cNvPr id="3" name="Content Placeholder 2"/>
          <p:cNvSpPr>
            <a:spLocks noGrp="1"/>
          </p:cNvSpPr>
          <p:nvPr>
            <p:ph idx="1"/>
          </p:nvPr>
        </p:nvSpPr>
        <p:spPr>
          <a:xfrm>
            <a:off x="204716" y="1433015"/>
            <a:ext cx="8434317" cy="5049672"/>
          </a:xfrm>
        </p:spPr>
        <p:txBody>
          <a:bodyPr>
            <a:normAutofit/>
          </a:bodyPr>
          <a:lstStyle/>
          <a:p>
            <a:pPr lvl="0"/>
            <a:r>
              <a:rPr lang="en-IN" dirty="0" smtClean="0"/>
              <a:t>Data </a:t>
            </a:r>
            <a:r>
              <a:rPr lang="en-IN" dirty="0"/>
              <a:t>need to be represented as a collection of relations</a:t>
            </a:r>
          </a:p>
          <a:p>
            <a:pPr lvl="0"/>
            <a:r>
              <a:rPr lang="en-IN" dirty="0"/>
              <a:t>Each relation should be depicted clearly in the table</a:t>
            </a:r>
          </a:p>
          <a:p>
            <a:pPr lvl="0"/>
            <a:r>
              <a:rPr lang="en-IN" dirty="0"/>
              <a:t>Rows should contain data about instances of an entity</a:t>
            </a:r>
          </a:p>
          <a:p>
            <a:pPr lvl="0"/>
            <a:r>
              <a:rPr lang="en-IN" dirty="0"/>
              <a:t>Columns must contain data about attributes of the entity</a:t>
            </a:r>
          </a:p>
          <a:p>
            <a:pPr lvl="0"/>
            <a:r>
              <a:rPr lang="en-IN" dirty="0"/>
              <a:t>Cells of the table should hold a single value</a:t>
            </a:r>
          </a:p>
          <a:p>
            <a:pPr lvl="0"/>
            <a:r>
              <a:rPr lang="en-IN" dirty="0"/>
              <a:t>Each column should be given a unique name</a:t>
            </a:r>
          </a:p>
          <a:p>
            <a:pPr lvl="0"/>
            <a:r>
              <a:rPr lang="en-IN" dirty="0"/>
              <a:t>No two rows can be identical</a:t>
            </a:r>
          </a:p>
          <a:p>
            <a:pPr lvl="0"/>
            <a:r>
              <a:rPr lang="en-IN" dirty="0"/>
              <a:t>The values of an attribute should be from the same domain</a:t>
            </a:r>
          </a:p>
          <a:p>
            <a:endParaRPr lang="en-IN" dirty="0"/>
          </a:p>
        </p:txBody>
      </p:sp>
      <p:sp>
        <p:nvSpPr>
          <p:cNvPr id="4" name="Slide Number Placeholder 3"/>
          <p:cNvSpPr>
            <a:spLocks noGrp="1"/>
          </p:cNvSpPr>
          <p:nvPr>
            <p:ph type="sldNum" sz="quarter" idx="12"/>
          </p:nvPr>
        </p:nvSpPr>
        <p:spPr/>
        <p:txBody>
          <a:bodyPr/>
          <a:lstStyle/>
          <a:p>
            <a:fld id="{63F454EC-4F76-4F6E-8275-D8A9EF90DE53}" type="slidenum">
              <a:rPr lang="en-IN" smtClean="0"/>
              <a:t>27</a:t>
            </a:fld>
            <a:endParaRPr lang="en-IN"/>
          </a:p>
        </p:txBody>
      </p:sp>
    </p:spTree>
    <p:extLst>
      <p:ext uri="{BB962C8B-B14F-4D97-AF65-F5344CB8AC3E}">
        <p14:creationId xmlns:p14="http://schemas.microsoft.com/office/powerpoint/2010/main" val="39627297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39" y="255945"/>
            <a:ext cx="8396785" cy="740344"/>
          </a:xfrm>
        </p:spPr>
        <p:txBody>
          <a:bodyPr/>
          <a:lstStyle/>
          <a:p>
            <a:r>
              <a:rPr lang="en-IN" b="1" dirty="0"/>
              <a:t>Advantages of using Relational </a:t>
            </a:r>
            <a:r>
              <a:rPr lang="en-IN" b="1" dirty="0" smtClean="0"/>
              <a:t>model</a:t>
            </a:r>
            <a:endParaRPr lang="en-IN" dirty="0"/>
          </a:p>
        </p:txBody>
      </p:sp>
      <p:sp>
        <p:nvSpPr>
          <p:cNvPr id="3" name="Content Placeholder 2"/>
          <p:cNvSpPr>
            <a:spLocks noGrp="1"/>
          </p:cNvSpPr>
          <p:nvPr>
            <p:ph idx="1"/>
          </p:nvPr>
        </p:nvSpPr>
        <p:spPr>
          <a:xfrm>
            <a:off x="191068" y="1296537"/>
            <a:ext cx="8639033" cy="5117911"/>
          </a:xfrm>
        </p:spPr>
        <p:txBody>
          <a:bodyPr>
            <a:normAutofit fontScale="92500" lnSpcReduction="20000"/>
          </a:bodyPr>
          <a:lstStyle/>
          <a:p>
            <a:pPr lvl="0"/>
            <a:r>
              <a:rPr lang="en-IN" b="1" dirty="0" smtClean="0"/>
              <a:t>Simplicity</a:t>
            </a:r>
            <a:r>
              <a:rPr lang="en-IN" dirty="0"/>
              <a:t>: A relational data model is simpler than the hierarchical and network model.</a:t>
            </a:r>
          </a:p>
          <a:p>
            <a:pPr lvl="0"/>
            <a:r>
              <a:rPr lang="en-IN" b="1" dirty="0"/>
              <a:t>Structural Independence</a:t>
            </a:r>
            <a:r>
              <a:rPr lang="en-IN" dirty="0"/>
              <a:t>: The relational database is only concerned with data and not with a structure. This can improve the performance of the model.</a:t>
            </a:r>
          </a:p>
          <a:p>
            <a:pPr lvl="0"/>
            <a:r>
              <a:rPr lang="en-IN" b="1" dirty="0"/>
              <a:t>Easy to use</a:t>
            </a:r>
            <a:r>
              <a:rPr lang="en-IN" dirty="0"/>
              <a:t>: The relational model is easy as tables consisting of rows and columns is quite natural and simple to understand</a:t>
            </a:r>
          </a:p>
          <a:p>
            <a:pPr lvl="0"/>
            <a:r>
              <a:rPr lang="en-IN" b="1" dirty="0"/>
              <a:t>Query capability</a:t>
            </a:r>
            <a:r>
              <a:rPr lang="en-IN" dirty="0"/>
              <a:t>: It makes possible for a high-level query language like SQL to avoid complex database navigation.</a:t>
            </a:r>
          </a:p>
          <a:p>
            <a:pPr lvl="0"/>
            <a:r>
              <a:rPr lang="en-IN" b="1" dirty="0"/>
              <a:t>Data independence</a:t>
            </a:r>
            <a:r>
              <a:rPr lang="en-IN" dirty="0"/>
              <a:t>: The structure of a database can be changed without having to change any application.</a:t>
            </a:r>
          </a:p>
          <a:p>
            <a:pPr lvl="0"/>
            <a:r>
              <a:rPr lang="en-IN" b="1" dirty="0"/>
              <a:t>Scalable</a:t>
            </a:r>
            <a:r>
              <a:rPr lang="en-IN" dirty="0"/>
              <a:t>: Regarding a number of records, or rows, and the number of fields, a database should be enlarged to enhance its usability.</a:t>
            </a:r>
          </a:p>
          <a:p>
            <a:endParaRPr lang="en-IN" dirty="0"/>
          </a:p>
        </p:txBody>
      </p:sp>
      <p:sp>
        <p:nvSpPr>
          <p:cNvPr id="4" name="Slide Number Placeholder 3"/>
          <p:cNvSpPr>
            <a:spLocks noGrp="1"/>
          </p:cNvSpPr>
          <p:nvPr>
            <p:ph type="sldNum" sz="quarter" idx="12"/>
          </p:nvPr>
        </p:nvSpPr>
        <p:spPr/>
        <p:txBody>
          <a:bodyPr/>
          <a:lstStyle/>
          <a:p>
            <a:fld id="{63F454EC-4F76-4F6E-8275-D8A9EF90DE53}" type="slidenum">
              <a:rPr lang="en-IN" smtClean="0"/>
              <a:t>28</a:t>
            </a:fld>
            <a:endParaRPr lang="en-IN"/>
          </a:p>
        </p:txBody>
      </p:sp>
    </p:spTree>
    <p:extLst>
      <p:ext uri="{BB962C8B-B14F-4D97-AF65-F5344CB8AC3E}">
        <p14:creationId xmlns:p14="http://schemas.microsoft.com/office/powerpoint/2010/main" val="12725915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953" y="201352"/>
            <a:ext cx="8697035" cy="726696"/>
          </a:xfrm>
        </p:spPr>
        <p:txBody>
          <a:bodyPr>
            <a:normAutofit fontScale="90000"/>
          </a:bodyPr>
          <a:lstStyle/>
          <a:p>
            <a:r>
              <a:rPr lang="en-IN" b="1" dirty="0"/>
              <a:t>Disadvantages of using Relational </a:t>
            </a:r>
            <a:r>
              <a:rPr lang="en-IN" b="1" dirty="0" smtClean="0"/>
              <a:t>model</a:t>
            </a:r>
            <a:endParaRPr lang="en-IN" dirty="0"/>
          </a:p>
        </p:txBody>
      </p:sp>
      <p:sp>
        <p:nvSpPr>
          <p:cNvPr id="3" name="Content Placeholder 2"/>
          <p:cNvSpPr>
            <a:spLocks noGrp="1"/>
          </p:cNvSpPr>
          <p:nvPr>
            <p:ph idx="1"/>
          </p:nvPr>
        </p:nvSpPr>
        <p:spPr>
          <a:xfrm>
            <a:off x="214953" y="1282891"/>
            <a:ext cx="8697035" cy="4894073"/>
          </a:xfrm>
        </p:spPr>
        <p:txBody>
          <a:bodyPr/>
          <a:lstStyle/>
          <a:p>
            <a:pPr lvl="0"/>
            <a:r>
              <a:rPr lang="en-IN" dirty="0" smtClean="0"/>
              <a:t>Few </a:t>
            </a:r>
            <a:r>
              <a:rPr lang="en-IN" dirty="0"/>
              <a:t>relational databases have limits on field lengths which can't be exceeded.</a:t>
            </a:r>
          </a:p>
          <a:p>
            <a:pPr lvl="0"/>
            <a:r>
              <a:rPr lang="en-IN" dirty="0"/>
              <a:t>Relational databases can sometimes become complex as the amount of data grows, and the relations between pieces of data become more complicated.</a:t>
            </a:r>
          </a:p>
          <a:p>
            <a:pPr lvl="0"/>
            <a:r>
              <a:rPr lang="en-IN" dirty="0"/>
              <a:t>Complex relational database systems may lead to isolated databases where the information cannot be shared from one system to another.</a:t>
            </a:r>
          </a:p>
          <a:p>
            <a:endParaRPr lang="en-IN" dirty="0"/>
          </a:p>
        </p:txBody>
      </p:sp>
      <p:sp>
        <p:nvSpPr>
          <p:cNvPr id="4" name="Slide Number Placeholder 3"/>
          <p:cNvSpPr>
            <a:spLocks noGrp="1"/>
          </p:cNvSpPr>
          <p:nvPr>
            <p:ph type="sldNum" sz="quarter" idx="12"/>
          </p:nvPr>
        </p:nvSpPr>
        <p:spPr/>
        <p:txBody>
          <a:bodyPr/>
          <a:lstStyle/>
          <a:p>
            <a:fld id="{63F454EC-4F76-4F6E-8275-D8A9EF90DE53}" type="slidenum">
              <a:rPr lang="en-IN" smtClean="0"/>
              <a:t>29</a:t>
            </a:fld>
            <a:endParaRPr lang="en-IN"/>
          </a:p>
        </p:txBody>
      </p:sp>
    </p:spTree>
    <p:extLst>
      <p:ext uri="{BB962C8B-B14F-4D97-AF65-F5344CB8AC3E}">
        <p14:creationId xmlns:p14="http://schemas.microsoft.com/office/powerpoint/2010/main" val="3375606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6478" y="197539"/>
            <a:ext cx="8789158" cy="6123536"/>
          </a:xfrm>
          <a:prstGeom prst="rect">
            <a:avLst/>
          </a:prstGeom>
        </p:spPr>
        <p:txBody>
          <a:bodyPr wrap="square">
            <a:spAutoFit/>
          </a:bodyPr>
          <a:lstStyle/>
          <a:p>
            <a:pPr>
              <a:lnSpc>
                <a:spcPct val="107000"/>
              </a:lnSpc>
              <a:spcAft>
                <a:spcPts val="800"/>
              </a:spcAft>
            </a:pPr>
            <a:r>
              <a:rPr lang="en-IN" sz="2800" b="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What is a Database?</a:t>
            </a:r>
          </a:p>
          <a:p>
            <a:pPr>
              <a:lnSpc>
                <a:spcPct val="107000"/>
              </a:lnSpc>
              <a:spcAft>
                <a:spcPts val="800"/>
              </a:spcAft>
            </a:pPr>
            <a:endParaRPr lang="en-IN"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A database is a collection of related data which represents some aspect of the real world. </a:t>
            </a:r>
          </a:p>
          <a:p>
            <a:pPr>
              <a:lnSpc>
                <a:spcPct val="107000"/>
              </a:lnSpc>
              <a:spcAft>
                <a:spcPts val="800"/>
              </a:spcAft>
            </a:pPr>
            <a:r>
              <a:rPr lang="en-IN"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A database system is designed to be built and populated with data for a certain task.</a:t>
            </a:r>
            <a:endParaRPr lang="en-IN"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800" b="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What is DBMS?</a:t>
            </a:r>
            <a:endParaRPr lang="en-IN"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b="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Database Management System (DBMS)</a:t>
            </a:r>
            <a:r>
              <a:rPr lang="en-IN"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is a software for storing and retrieving users' data while considering appropriate security measures.</a:t>
            </a:r>
          </a:p>
          <a:p>
            <a:pPr>
              <a:lnSpc>
                <a:spcPct val="107000"/>
              </a:lnSpc>
              <a:spcAft>
                <a:spcPts val="800"/>
              </a:spcAft>
            </a:pPr>
            <a:r>
              <a:rPr lang="en-IN"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It </a:t>
            </a:r>
            <a:r>
              <a:rPr lang="en-IN"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consists of a group of programs which manipulate the database. </a:t>
            </a:r>
          </a:p>
          <a:p>
            <a:pPr>
              <a:lnSpc>
                <a:spcPct val="107000"/>
              </a:lnSpc>
              <a:spcAft>
                <a:spcPts val="800"/>
              </a:spcAft>
            </a:pPr>
            <a:r>
              <a:rPr lang="en-IN"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DBMS accepts the request for data from an application and instructs the operating system to provide the specific data.</a:t>
            </a:r>
          </a:p>
          <a:p>
            <a:pPr>
              <a:lnSpc>
                <a:spcPct val="107000"/>
              </a:lnSpc>
              <a:spcAft>
                <a:spcPts val="800"/>
              </a:spcAft>
            </a:pPr>
            <a:r>
              <a:rPr lang="en-IN"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In large systems, a DBMS helps users and other third-party software to store and retrieve data.</a:t>
            </a:r>
            <a:endParaRPr lang="en-IN"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DBMS allows users to create their own databases as per their requirement.</a:t>
            </a:r>
          </a:p>
          <a:p>
            <a:pPr>
              <a:lnSpc>
                <a:spcPct val="107000"/>
              </a:lnSpc>
              <a:spcAft>
                <a:spcPts val="800"/>
              </a:spcAft>
            </a:pPr>
            <a:r>
              <a:rPr lang="en-IN"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a:t>
            </a:r>
            <a:r>
              <a:rPr lang="en-IN"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term “DBMS” includes the user of the database and other application programs. It provides an interface between the data and the software application.</a:t>
            </a:r>
            <a:endParaRPr lang="en-IN"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12291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248" y="269592"/>
            <a:ext cx="8164773" cy="631162"/>
          </a:xfrm>
        </p:spPr>
        <p:txBody>
          <a:bodyPr>
            <a:normAutofit fontScale="90000"/>
          </a:bodyPr>
          <a:lstStyle/>
          <a:p>
            <a:r>
              <a:rPr lang="en-IN" b="1" dirty="0" smtClean="0"/>
              <a:t>In Nutshell</a:t>
            </a:r>
            <a:endParaRPr lang="en-IN" dirty="0"/>
          </a:p>
        </p:txBody>
      </p:sp>
      <p:sp>
        <p:nvSpPr>
          <p:cNvPr id="3" name="Content Placeholder 2"/>
          <p:cNvSpPr>
            <a:spLocks noGrp="1"/>
          </p:cNvSpPr>
          <p:nvPr>
            <p:ph idx="1"/>
          </p:nvPr>
        </p:nvSpPr>
        <p:spPr>
          <a:xfrm>
            <a:off x="242248" y="1378424"/>
            <a:ext cx="8710684" cy="5131558"/>
          </a:xfrm>
        </p:spPr>
        <p:txBody>
          <a:bodyPr>
            <a:normAutofit fontScale="77500" lnSpcReduction="20000"/>
          </a:bodyPr>
          <a:lstStyle/>
          <a:p>
            <a:pPr lvl="0"/>
            <a:r>
              <a:rPr lang="en-IN" dirty="0" smtClean="0"/>
              <a:t>The </a:t>
            </a:r>
            <a:r>
              <a:rPr lang="en-IN" dirty="0"/>
              <a:t>Relational database model represents the database as a collection of relations (tables)</a:t>
            </a:r>
          </a:p>
          <a:p>
            <a:pPr lvl="0"/>
            <a:r>
              <a:rPr lang="en-IN" dirty="0"/>
              <a:t>Attribute, Tables, Tuple, Relation Schema, Degree, Cardinality, Column, Relation instance, are some important components of Relational Model</a:t>
            </a:r>
          </a:p>
          <a:p>
            <a:pPr lvl="0"/>
            <a:r>
              <a:rPr lang="en-IN" dirty="0"/>
              <a:t>Relational Integrity constraints are referred to conditions which must be present for a valid relation</a:t>
            </a:r>
          </a:p>
          <a:p>
            <a:pPr lvl="0"/>
            <a:r>
              <a:rPr lang="en-IN" dirty="0"/>
              <a:t>Domain constraints can be violated if an attribute value is not appearing in the corresponding domain or it is not of the appropriate data type</a:t>
            </a:r>
          </a:p>
          <a:p>
            <a:pPr lvl="0"/>
            <a:r>
              <a:rPr lang="en-IN" dirty="0"/>
              <a:t>Insert, Select, Modify and Delete are operations performed in Relational Model</a:t>
            </a:r>
          </a:p>
          <a:p>
            <a:pPr lvl="0"/>
            <a:r>
              <a:rPr lang="en-IN" dirty="0"/>
              <a:t>The relational database is only concerned with data and not with a structure which can improve the performance of the model</a:t>
            </a:r>
          </a:p>
          <a:p>
            <a:pPr lvl="0"/>
            <a:r>
              <a:rPr lang="en-IN" dirty="0"/>
              <a:t>Advantages of relational model is simplicity, structural independence, ease of use, query capability, data independence, scalability.</a:t>
            </a:r>
          </a:p>
          <a:p>
            <a:pPr lvl="0"/>
            <a:r>
              <a:rPr lang="en-IN" dirty="0"/>
              <a:t>Few relational databases have limits on field lengths which can't be exceeded.</a:t>
            </a:r>
          </a:p>
          <a:p>
            <a:endParaRPr lang="en-IN" dirty="0"/>
          </a:p>
        </p:txBody>
      </p:sp>
      <p:sp>
        <p:nvSpPr>
          <p:cNvPr id="4" name="Slide Number Placeholder 3"/>
          <p:cNvSpPr>
            <a:spLocks noGrp="1"/>
          </p:cNvSpPr>
          <p:nvPr>
            <p:ph type="sldNum" sz="quarter" idx="12"/>
          </p:nvPr>
        </p:nvSpPr>
        <p:spPr/>
        <p:txBody>
          <a:bodyPr/>
          <a:lstStyle/>
          <a:p>
            <a:fld id="{63F454EC-4F76-4F6E-8275-D8A9EF90DE53}" type="slidenum">
              <a:rPr lang="en-IN" smtClean="0"/>
              <a:t>30</a:t>
            </a:fld>
            <a:endParaRPr lang="en-IN"/>
          </a:p>
        </p:txBody>
      </p:sp>
    </p:spTree>
    <p:extLst>
      <p:ext uri="{BB962C8B-B14F-4D97-AF65-F5344CB8AC3E}">
        <p14:creationId xmlns:p14="http://schemas.microsoft.com/office/powerpoint/2010/main" val="35271110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125" y="95536"/>
            <a:ext cx="8652681" cy="2033516"/>
          </a:xfrm>
        </p:spPr>
        <p:txBody>
          <a:bodyPr>
            <a:noAutofit/>
          </a:bodyPr>
          <a:lstStyle/>
          <a:p>
            <a:r>
              <a:rPr lang="en-IN" sz="2000" b="1" dirty="0"/>
              <a:t>What is ER Diagrams?</a:t>
            </a:r>
            <a:br>
              <a:rPr lang="en-IN" sz="2000" b="1" dirty="0"/>
            </a:br>
            <a:r>
              <a:rPr lang="en-IN" sz="2000" b="1" dirty="0"/>
              <a:t>ENTITY-RELATIONSHIP DIAGRAM (ERD)</a:t>
            </a:r>
            <a:r>
              <a:rPr lang="en-IN" sz="2000" dirty="0"/>
              <a:t> displays the relationships of entity set stored in a database. </a:t>
            </a:r>
            <a:br>
              <a:rPr lang="en-IN" sz="2000" dirty="0"/>
            </a:br>
            <a:r>
              <a:rPr lang="en-IN" sz="2000" dirty="0"/>
              <a:t>It helps you to explain the logical structure of databases. At first look, an ER diagram looks very similar to the flowchart. </a:t>
            </a:r>
            <a:br>
              <a:rPr lang="en-IN" sz="2000" dirty="0"/>
            </a:br>
            <a:r>
              <a:rPr lang="en-IN" sz="2000" dirty="0"/>
              <a:t>However, ER Diagram includes many specialized symbols, and its meanings make this model unique. </a:t>
            </a:r>
            <a:br>
              <a:rPr lang="en-IN" sz="2000" dirty="0"/>
            </a:br>
            <a:r>
              <a:rPr lang="en-IN" sz="2000" dirty="0"/>
              <a:t>The purpose of ER Diagram is to represent the entity framework infrastructure.</a:t>
            </a:r>
          </a:p>
        </p:txBody>
      </p:sp>
      <p:pic>
        <p:nvPicPr>
          <p:cNvPr id="4" name="Content Placeholder 3" descr="ER Diagram Example">
            <a:hlinkClick r:id="rId2"/>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2461557" y="2385184"/>
            <a:ext cx="4466546" cy="4351338"/>
          </a:xfrm>
          <a:prstGeom prst="rect">
            <a:avLst/>
          </a:prstGeom>
          <a:noFill/>
          <a:ln>
            <a:noFill/>
          </a:ln>
        </p:spPr>
      </p:pic>
      <p:sp>
        <p:nvSpPr>
          <p:cNvPr id="3" name="Slide Number Placeholder 2"/>
          <p:cNvSpPr>
            <a:spLocks noGrp="1"/>
          </p:cNvSpPr>
          <p:nvPr>
            <p:ph type="sldNum" sz="quarter" idx="12"/>
          </p:nvPr>
        </p:nvSpPr>
        <p:spPr/>
        <p:txBody>
          <a:bodyPr/>
          <a:lstStyle/>
          <a:p>
            <a:fld id="{63F454EC-4F76-4F6E-8275-D8A9EF90DE53}" type="slidenum">
              <a:rPr lang="en-IN" smtClean="0"/>
              <a:t>31</a:t>
            </a:fld>
            <a:endParaRPr lang="en-IN"/>
          </a:p>
        </p:txBody>
      </p:sp>
    </p:spTree>
    <p:extLst>
      <p:ext uri="{BB962C8B-B14F-4D97-AF65-F5344CB8AC3E}">
        <p14:creationId xmlns:p14="http://schemas.microsoft.com/office/powerpoint/2010/main" val="34746465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153" y="283239"/>
            <a:ext cx="7897504" cy="835878"/>
          </a:xfrm>
        </p:spPr>
        <p:txBody>
          <a:bodyPr/>
          <a:lstStyle/>
          <a:p>
            <a:r>
              <a:rPr lang="en-IN" b="1" dirty="0"/>
              <a:t>Facts about ER Diagram Model</a:t>
            </a:r>
            <a:r>
              <a:rPr lang="en-IN" b="1" dirty="0" smtClean="0"/>
              <a:t>:</a:t>
            </a:r>
            <a:endParaRPr lang="en-IN" dirty="0"/>
          </a:p>
        </p:txBody>
      </p:sp>
      <p:sp>
        <p:nvSpPr>
          <p:cNvPr id="3" name="Content Placeholder 2"/>
          <p:cNvSpPr>
            <a:spLocks noGrp="1"/>
          </p:cNvSpPr>
          <p:nvPr>
            <p:ph idx="1"/>
          </p:nvPr>
        </p:nvSpPr>
        <p:spPr>
          <a:xfrm>
            <a:off x="291153" y="1446663"/>
            <a:ext cx="8498006" cy="4634766"/>
          </a:xfrm>
        </p:spPr>
        <p:txBody>
          <a:bodyPr/>
          <a:lstStyle/>
          <a:p>
            <a:pPr lvl="0"/>
            <a:r>
              <a:rPr lang="en-IN" dirty="0" smtClean="0"/>
              <a:t>ER </a:t>
            </a:r>
            <a:r>
              <a:rPr lang="en-IN" dirty="0"/>
              <a:t>model allows you to draw Database Design</a:t>
            </a:r>
          </a:p>
          <a:p>
            <a:pPr lvl="0"/>
            <a:r>
              <a:rPr lang="en-IN" dirty="0"/>
              <a:t>It is an easy to use graphical tool for </a:t>
            </a:r>
            <a:r>
              <a:rPr lang="en-IN" dirty="0" smtClean="0"/>
              <a:t>modelling </a:t>
            </a:r>
            <a:r>
              <a:rPr lang="en-IN" dirty="0"/>
              <a:t>data</a:t>
            </a:r>
          </a:p>
          <a:p>
            <a:pPr lvl="0"/>
            <a:r>
              <a:rPr lang="en-IN" dirty="0"/>
              <a:t>Widely used in Database Design</a:t>
            </a:r>
          </a:p>
          <a:p>
            <a:pPr lvl="0"/>
            <a:r>
              <a:rPr lang="en-IN" dirty="0"/>
              <a:t>It is a GUI representation of the logical structure of a Database</a:t>
            </a:r>
          </a:p>
          <a:p>
            <a:pPr lvl="0"/>
            <a:r>
              <a:rPr lang="en-IN" dirty="0"/>
              <a:t>It helps you to identifies the entities which exist in a system and the relationships between those entities</a:t>
            </a:r>
          </a:p>
          <a:p>
            <a:endParaRPr lang="en-IN" dirty="0"/>
          </a:p>
        </p:txBody>
      </p:sp>
      <p:sp>
        <p:nvSpPr>
          <p:cNvPr id="4" name="Slide Number Placeholder 3"/>
          <p:cNvSpPr>
            <a:spLocks noGrp="1"/>
          </p:cNvSpPr>
          <p:nvPr>
            <p:ph type="sldNum" sz="quarter" idx="12"/>
          </p:nvPr>
        </p:nvSpPr>
        <p:spPr/>
        <p:txBody>
          <a:bodyPr/>
          <a:lstStyle/>
          <a:p>
            <a:fld id="{63F454EC-4F76-4F6E-8275-D8A9EF90DE53}" type="slidenum">
              <a:rPr lang="en-IN" smtClean="0"/>
              <a:t>32</a:t>
            </a:fld>
            <a:endParaRPr lang="en-IN"/>
          </a:p>
        </p:txBody>
      </p:sp>
    </p:spTree>
    <p:extLst>
      <p:ext uri="{BB962C8B-B14F-4D97-AF65-F5344CB8AC3E}">
        <p14:creationId xmlns:p14="http://schemas.microsoft.com/office/powerpoint/2010/main" val="12610803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955" y="392610"/>
            <a:ext cx="8529851" cy="6117373"/>
          </a:xfrm>
        </p:spPr>
        <p:txBody>
          <a:bodyPr>
            <a:normAutofit/>
          </a:bodyPr>
          <a:lstStyle/>
          <a:p>
            <a:pPr marL="0" indent="0">
              <a:buNone/>
            </a:pPr>
            <a:r>
              <a:rPr lang="en-IN" b="1" dirty="0"/>
              <a:t>Why use ER Diagrams?</a:t>
            </a:r>
          </a:p>
          <a:p>
            <a:r>
              <a:rPr lang="en-IN" dirty="0" smtClean="0"/>
              <a:t>The prime </a:t>
            </a:r>
            <a:r>
              <a:rPr lang="en-IN" dirty="0"/>
              <a:t>reasons for using the ER Diagram</a:t>
            </a:r>
          </a:p>
          <a:p>
            <a:pPr lvl="1"/>
            <a:r>
              <a:rPr lang="en-IN" dirty="0"/>
              <a:t>Helps you to define terms related to entity relationship </a:t>
            </a:r>
            <a:r>
              <a:rPr lang="en-IN" dirty="0" smtClean="0"/>
              <a:t>modelling</a:t>
            </a:r>
            <a:endParaRPr lang="en-IN" dirty="0"/>
          </a:p>
          <a:p>
            <a:pPr lvl="1"/>
            <a:r>
              <a:rPr lang="en-IN" dirty="0" smtClean="0"/>
              <a:t>Provides </a:t>
            </a:r>
            <a:r>
              <a:rPr lang="en-IN" dirty="0"/>
              <a:t>a preview of how all your tables should connect, what fields are going to be on each table</a:t>
            </a:r>
          </a:p>
          <a:p>
            <a:pPr lvl="1"/>
            <a:r>
              <a:rPr lang="en-IN" dirty="0"/>
              <a:t>Helps to describe entities, attributes, relationships</a:t>
            </a:r>
          </a:p>
          <a:p>
            <a:pPr lvl="1"/>
            <a:r>
              <a:rPr lang="en-IN" dirty="0"/>
              <a:t>ER diagrams are translatable into relational tables which allows you to build databases quickly</a:t>
            </a:r>
          </a:p>
          <a:p>
            <a:pPr lvl="1"/>
            <a:r>
              <a:rPr lang="en-IN" dirty="0"/>
              <a:t>ER diagrams can be used by database designers as a blueprint for implementing data in specific software applications</a:t>
            </a:r>
          </a:p>
          <a:p>
            <a:pPr lvl="1"/>
            <a:r>
              <a:rPr lang="en-IN" dirty="0"/>
              <a:t>The database designer gains a better understanding of the information to be contained in the database with the help of ERP diagram</a:t>
            </a:r>
          </a:p>
          <a:p>
            <a:pPr lvl="1"/>
            <a:r>
              <a:rPr lang="en-IN" dirty="0"/>
              <a:t>ERD is allowed you to communicate with the logical structure of the database to users</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33</a:t>
            </a:fld>
            <a:endParaRPr lang="en-IN"/>
          </a:p>
        </p:txBody>
      </p:sp>
    </p:spTree>
    <p:extLst>
      <p:ext uri="{BB962C8B-B14F-4D97-AF65-F5344CB8AC3E}">
        <p14:creationId xmlns:p14="http://schemas.microsoft.com/office/powerpoint/2010/main" val="12771898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www.guru99.com/images/1/100518_0621_ERDiagramTu2.png">
            <a:hlinkClick r:id="rId2"/>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4191321" y="900752"/>
            <a:ext cx="4829850" cy="4866779"/>
          </a:xfrm>
          <a:prstGeom prst="rect">
            <a:avLst/>
          </a:prstGeom>
          <a:noFill/>
          <a:ln>
            <a:noFill/>
          </a:ln>
        </p:spPr>
      </p:pic>
      <p:sp>
        <p:nvSpPr>
          <p:cNvPr id="5" name="Rectangle 4"/>
          <p:cNvSpPr/>
          <p:nvPr/>
        </p:nvSpPr>
        <p:spPr>
          <a:xfrm>
            <a:off x="222912" y="232014"/>
            <a:ext cx="3968409" cy="4920963"/>
          </a:xfrm>
          <a:prstGeom prst="rect">
            <a:avLst/>
          </a:prstGeom>
        </p:spPr>
        <p:txBody>
          <a:bodyPr wrap="square">
            <a:spAutoFit/>
          </a:bodyPr>
          <a:lstStyle/>
          <a:p>
            <a:r>
              <a:rPr lang="en-IN" sz="2800" b="1" dirty="0">
                <a:solidFill>
                  <a:srgbClr val="222222"/>
                </a:solidFill>
                <a:latin typeface="Arial" panose="020B0604020202020204" pitchFamily="34" charset="0"/>
                <a:ea typeface="Times New Roman" panose="02020603050405020304" pitchFamily="18" charset="0"/>
              </a:rPr>
              <a:t>Components of the ER Diagram</a:t>
            </a:r>
            <a:endParaRPr lang="en-IN" sz="2400" b="1" dirty="0">
              <a:latin typeface="Times New Roman" panose="02020603050405020304" pitchFamily="18" charset="0"/>
              <a:ea typeface="Times New Roman" panose="02020603050405020304" pitchFamily="18" charset="0"/>
            </a:endParaRPr>
          </a:p>
          <a:p>
            <a:r>
              <a:rPr lang="en-IN" dirty="0">
                <a:solidFill>
                  <a:srgbClr val="222222"/>
                </a:solidFill>
                <a:latin typeface="Arial" panose="020B0604020202020204" pitchFamily="34" charset="0"/>
                <a:ea typeface="Times New Roman" panose="02020603050405020304" pitchFamily="18" charset="0"/>
              </a:rPr>
              <a:t>This model is based on three basic concepts:</a:t>
            </a:r>
            <a:endParaRPr lang="en-IN" sz="1600" dirty="0">
              <a:latin typeface="Times New Roman" panose="02020603050405020304" pitchFamily="18" charset="0"/>
              <a:ea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IN" dirty="0">
                <a:solidFill>
                  <a:srgbClr val="222222"/>
                </a:solidFill>
                <a:latin typeface="Arial" panose="020B0604020202020204" pitchFamily="34" charset="0"/>
                <a:ea typeface="Calibri" panose="020F0502020204030204" pitchFamily="34" charset="0"/>
                <a:cs typeface="Times New Roman" panose="02020603050405020304" pitchFamily="18" charset="0"/>
              </a:rPr>
              <a:t>Entities</a:t>
            </a:r>
            <a:endParaRPr lang="en-IN" sz="1400"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IN" dirty="0">
                <a:solidFill>
                  <a:srgbClr val="222222"/>
                </a:solidFill>
                <a:latin typeface="Arial" panose="020B0604020202020204" pitchFamily="34" charset="0"/>
                <a:ea typeface="Calibri" panose="020F0502020204030204" pitchFamily="34" charset="0"/>
                <a:cs typeface="Times New Roman" panose="02020603050405020304" pitchFamily="18" charset="0"/>
              </a:rPr>
              <a:t>Attributes</a:t>
            </a:r>
            <a:endParaRPr lang="en-IN" sz="1400"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IN" dirty="0">
                <a:solidFill>
                  <a:srgbClr val="222222"/>
                </a:solidFill>
                <a:latin typeface="Arial" panose="020B0604020202020204" pitchFamily="34" charset="0"/>
                <a:ea typeface="Calibri" panose="020F0502020204030204" pitchFamily="34" charset="0"/>
                <a:cs typeface="Times New Roman" panose="02020603050405020304" pitchFamily="18" charset="0"/>
              </a:rPr>
              <a:t>Relationships</a:t>
            </a:r>
            <a:endParaRPr lang="en-IN" sz="1400"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r>
              <a:rPr lang="en-IN" b="1" dirty="0">
                <a:solidFill>
                  <a:srgbClr val="222222"/>
                </a:solidFill>
                <a:latin typeface="Arial" panose="020B0604020202020204" pitchFamily="34" charset="0"/>
                <a:ea typeface="Times New Roman" panose="02020603050405020304" pitchFamily="18" charset="0"/>
              </a:rPr>
              <a:t>Example</a:t>
            </a:r>
            <a:endParaRPr lang="en-IN" sz="1600" dirty="0">
              <a:latin typeface="Times New Roman" panose="02020603050405020304" pitchFamily="18" charset="0"/>
              <a:ea typeface="Times New Roman" panose="02020603050405020304" pitchFamily="18" charset="0"/>
            </a:endParaRPr>
          </a:p>
          <a:p>
            <a:r>
              <a:rPr lang="en-IN" dirty="0">
                <a:solidFill>
                  <a:srgbClr val="222222"/>
                </a:solidFill>
                <a:latin typeface="Arial" panose="020B0604020202020204" pitchFamily="34" charset="0"/>
                <a:ea typeface="Times New Roman" panose="02020603050405020304" pitchFamily="18" charset="0"/>
              </a:rPr>
              <a:t>For example, in a University database, we might have entities for Students, Courses, and Lecturers. Students entity can have attributes like </a:t>
            </a:r>
            <a:r>
              <a:rPr lang="en-IN" dirty="0" err="1">
                <a:solidFill>
                  <a:srgbClr val="222222"/>
                </a:solidFill>
                <a:latin typeface="Arial" panose="020B0604020202020204" pitchFamily="34" charset="0"/>
                <a:ea typeface="Times New Roman" panose="02020603050405020304" pitchFamily="18" charset="0"/>
              </a:rPr>
              <a:t>Rollno</a:t>
            </a:r>
            <a:r>
              <a:rPr lang="en-IN" dirty="0">
                <a:solidFill>
                  <a:srgbClr val="222222"/>
                </a:solidFill>
                <a:latin typeface="Arial" panose="020B0604020202020204" pitchFamily="34" charset="0"/>
                <a:ea typeface="Times New Roman" panose="02020603050405020304" pitchFamily="18" charset="0"/>
              </a:rPr>
              <a:t>, Name, and </a:t>
            </a:r>
            <a:r>
              <a:rPr lang="en-IN" dirty="0" err="1">
                <a:solidFill>
                  <a:srgbClr val="222222"/>
                </a:solidFill>
                <a:latin typeface="Arial" panose="020B0604020202020204" pitchFamily="34" charset="0"/>
                <a:ea typeface="Times New Roman" panose="02020603050405020304" pitchFamily="18" charset="0"/>
              </a:rPr>
              <a:t>DeptID</a:t>
            </a:r>
            <a:r>
              <a:rPr lang="en-IN" dirty="0">
                <a:solidFill>
                  <a:srgbClr val="222222"/>
                </a:solidFill>
                <a:latin typeface="Arial" panose="020B0604020202020204" pitchFamily="34" charset="0"/>
                <a:ea typeface="Times New Roman" panose="02020603050405020304" pitchFamily="18" charset="0"/>
              </a:rPr>
              <a:t>. They might have relationships with Courses and Lecturers.</a:t>
            </a:r>
            <a:endParaRPr lang="en-IN" sz="1600" dirty="0">
              <a:latin typeface="Times New Roman" panose="02020603050405020304" pitchFamily="18" charset="0"/>
              <a:ea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34</a:t>
            </a:fld>
            <a:endParaRPr lang="en-IN"/>
          </a:p>
        </p:txBody>
      </p:sp>
    </p:spTree>
    <p:extLst>
      <p:ext uri="{BB962C8B-B14F-4D97-AF65-F5344CB8AC3E}">
        <p14:creationId xmlns:p14="http://schemas.microsoft.com/office/powerpoint/2010/main" val="25638084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33" y="215190"/>
            <a:ext cx="8734568" cy="3810901"/>
          </a:xfrm>
        </p:spPr>
        <p:txBody>
          <a:bodyPr>
            <a:normAutofit fontScale="92500" lnSpcReduction="20000"/>
          </a:bodyPr>
          <a:lstStyle/>
          <a:p>
            <a:pPr marL="0" indent="0">
              <a:buNone/>
            </a:pPr>
            <a:r>
              <a:rPr lang="en-IN" b="1" dirty="0"/>
              <a:t>WHAT IS ENTITY?</a:t>
            </a:r>
          </a:p>
          <a:p>
            <a:r>
              <a:rPr lang="en-IN" dirty="0"/>
              <a:t>A real-world thing either living or non-living that is easily recognizable and </a:t>
            </a:r>
            <a:r>
              <a:rPr lang="en-IN" dirty="0" smtClean="0"/>
              <a:t>non-recognizable</a:t>
            </a:r>
            <a:r>
              <a:rPr lang="en-IN" dirty="0"/>
              <a:t>. It is anything in the enterprise that is to be represented in our database. It may be a physical thing or simply a fact about the enterprise or an event that happens in the real world.</a:t>
            </a:r>
          </a:p>
          <a:p>
            <a:r>
              <a:rPr lang="en-IN" dirty="0"/>
              <a:t>An entity can be place, person, object, event or a concept, which stores data in the database. The characteristics of entities are must have an attribute, and a unique key. Every entity is made up of some 'attributes' which represent that entity</a:t>
            </a:r>
            <a:r>
              <a:rPr lang="en-IN" dirty="0" smtClean="0"/>
              <a:t>.</a:t>
            </a:r>
            <a:endParaRPr lang="en-IN" dirty="0"/>
          </a:p>
        </p:txBody>
      </p:sp>
      <p:sp>
        <p:nvSpPr>
          <p:cNvPr id="4" name="Rectangle 3"/>
          <p:cNvSpPr/>
          <p:nvPr/>
        </p:nvSpPr>
        <p:spPr>
          <a:xfrm>
            <a:off x="514066" y="4026090"/>
            <a:ext cx="7269707" cy="2734082"/>
          </a:xfrm>
          <a:prstGeom prst="rect">
            <a:avLst/>
          </a:prstGeom>
        </p:spPr>
        <p:txBody>
          <a:bodyPr wrap="square">
            <a:spAutoFit/>
          </a:bodyPr>
          <a:lstStyle/>
          <a:p>
            <a:r>
              <a:rPr lang="en-IN" sz="2000" b="1" dirty="0">
                <a:solidFill>
                  <a:srgbClr val="222222"/>
                </a:solidFill>
                <a:latin typeface="Arial" panose="020B0604020202020204" pitchFamily="34" charset="0"/>
                <a:ea typeface="Times New Roman" panose="02020603050405020304" pitchFamily="18" charset="0"/>
              </a:rPr>
              <a:t>Examples of entities:</a:t>
            </a:r>
          </a:p>
          <a:p>
            <a:endParaRPr lang="en-IN" dirty="0">
              <a:latin typeface="Times New Roman" panose="02020603050405020304" pitchFamily="18" charset="0"/>
              <a:ea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IN" sz="2000" b="1" dirty="0">
                <a:solidFill>
                  <a:srgbClr val="222222"/>
                </a:solidFill>
                <a:latin typeface="Arial" panose="020B0604020202020204" pitchFamily="34" charset="0"/>
                <a:ea typeface="Calibri" panose="020F0502020204030204" pitchFamily="34" charset="0"/>
                <a:cs typeface="Times New Roman" panose="02020603050405020304" pitchFamily="18" charset="0"/>
              </a:rPr>
              <a:t>Person:</a:t>
            </a:r>
            <a:r>
              <a:rPr lang="en-IN" sz="2000" dirty="0">
                <a:solidFill>
                  <a:srgbClr val="222222"/>
                </a:solidFill>
                <a:latin typeface="Arial" panose="020B0604020202020204" pitchFamily="34" charset="0"/>
                <a:ea typeface="Calibri" panose="020F0502020204030204" pitchFamily="34" charset="0"/>
                <a:cs typeface="Times New Roman" panose="02020603050405020304" pitchFamily="18" charset="0"/>
              </a:rPr>
              <a:t> Employee, Student, Patient</a:t>
            </a:r>
            <a:endParaRPr lang="en-IN" sz="1600"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IN" sz="2000" b="1" dirty="0">
                <a:solidFill>
                  <a:srgbClr val="222222"/>
                </a:solidFill>
                <a:latin typeface="Arial" panose="020B0604020202020204" pitchFamily="34" charset="0"/>
                <a:ea typeface="Calibri" panose="020F0502020204030204" pitchFamily="34" charset="0"/>
                <a:cs typeface="Times New Roman" panose="02020603050405020304" pitchFamily="18" charset="0"/>
              </a:rPr>
              <a:t>Place:</a:t>
            </a:r>
            <a:r>
              <a:rPr lang="en-IN" sz="2000" dirty="0">
                <a:solidFill>
                  <a:srgbClr val="222222"/>
                </a:solidFill>
                <a:latin typeface="Arial" panose="020B0604020202020204" pitchFamily="34" charset="0"/>
                <a:ea typeface="Calibri" panose="020F0502020204030204" pitchFamily="34" charset="0"/>
                <a:cs typeface="Times New Roman" panose="02020603050405020304" pitchFamily="18" charset="0"/>
              </a:rPr>
              <a:t> Store, Building</a:t>
            </a:r>
            <a:endParaRPr lang="en-IN" sz="1600"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IN" sz="2000" b="1" dirty="0">
                <a:solidFill>
                  <a:srgbClr val="222222"/>
                </a:solidFill>
                <a:latin typeface="Arial" panose="020B0604020202020204" pitchFamily="34" charset="0"/>
                <a:ea typeface="Calibri" panose="020F0502020204030204" pitchFamily="34" charset="0"/>
                <a:cs typeface="Times New Roman" panose="02020603050405020304" pitchFamily="18" charset="0"/>
              </a:rPr>
              <a:t>Object:</a:t>
            </a:r>
            <a:r>
              <a:rPr lang="en-IN" sz="2000" dirty="0">
                <a:solidFill>
                  <a:srgbClr val="222222"/>
                </a:solidFill>
                <a:latin typeface="Arial" panose="020B0604020202020204" pitchFamily="34" charset="0"/>
                <a:ea typeface="Calibri" panose="020F0502020204030204" pitchFamily="34" charset="0"/>
                <a:cs typeface="Times New Roman" panose="02020603050405020304" pitchFamily="18" charset="0"/>
              </a:rPr>
              <a:t> Machine, product, and Car</a:t>
            </a:r>
            <a:endParaRPr lang="en-IN" sz="1600"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IN" sz="2000" b="1" dirty="0">
                <a:solidFill>
                  <a:srgbClr val="222222"/>
                </a:solidFill>
                <a:latin typeface="Arial" panose="020B0604020202020204" pitchFamily="34" charset="0"/>
                <a:ea typeface="Calibri" panose="020F0502020204030204" pitchFamily="34" charset="0"/>
                <a:cs typeface="Times New Roman" panose="02020603050405020304" pitchFamily="18" charset="0"/>
              </a:rPr>
              <a:t>Event:</a:t>
            </a:r>
            <a:r>
              <a:rPr lang="en-IN" sz="2000" dirty="0">
                <a:solidFill>
                  <a:srgbClr val="222222"/>
                </a:solidFill>
                <a:latin typeface="Arial" panose="020B0604020202020204" pitchFamily="34" charset="0"/>
                <a:ea typeface="Calibri" panose="020F0502020204030204" pitchFamily="34" charset="0"/>
                <a:cs typeface="Times New Roman" panose="02020603050405020304" pitchFamily="18" charset="0"/>
              </a:rPr>
              <a:t> Sale, Registration, Renewal</a:t>
            </a:r>
            <a:endParaRPr lang="en-IN" sz="1600"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IN" sz="2000" b="1" dirty="0">
                <a:solidFill>
                  <a:srgbClr val="222222"/>
                </a:solidFill>
                <a:latin typeface="Arial" panose="020B0604020202020204" pitchFamily="34" charset="0"/>
                <a:ea typeface="Calibri" panose="020F0502020204030204" pitchFamily="34" charset="0"/>
                <a:cs typeface="Times New Roman" panose="02020603050405020304" pitchFamily="18" charset="0"/>
              </a:rPr>
              <a:t>Concept:</a:t>
            </a:r>
            <a:r>
              <a:rPr lang="en-IN" sz="2000" dirty="0">
                <a:solidFill>
                  <a:srgbClr val="222222"/>
                </a:solidFill>
                <a:latin typeface="Arial" panose="020B0604020202020204" pitchFamily="34" charset="0"/>
                <a:ea typeface="Calibri" panose="020F0502020204030204" pitchFamily="34" charset="0"/>
                <a:cs typeface="Times New Roman" panose="02020603050405020304" pitchFamily="18" charset="0"/>
              </a:rPr>
              <a:t> Account, Course</a:t>
            </a:r>
            <a:endParaRPr lang="en-IN" sz="1600"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35</a:t>
            </a:fld>
            <a:endParaRPr lang="en-IN"/>
          </a:p>
        </p:txBody>
      </p:sp>
    </p:spTree>
    <p:extLst>
      <p:ext uri="{BB962C8B-B14F-4D97-AF65-F5344CB8AC3E}">
        <p14:creationId xmlns:p14="http://schemas.microsoft.com/office/powerpoint/2010/main" val="19619112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5" y="68241"/>
            <a:ext cx="8584443" cy="2934267"/>
          </a:xfrm>
        </p:spPr>
        <p:txBody>
          <a:bodyPr>
            <a:normAutofit lnSpcReduction="10000"/>
          </a:bodyPr>
          <a:lstStyle/>
          <a:p>
            <a:pPr marL="0" indent="0">
              <a:buNone/>
            </a:pPr>
            <a:r>
              <a:rPr lang="en-IN" sz="2400" dirty="0"/>
              <a:t>Notation of an Entity</a:t>
            </a:r>
          </a:p>
          <a:p>
            <a:pPr marL="0" indent="0">
              <a:buNone/>
            </a:pPr>
            <a:r>
              <a:rPr lang="en-IN" sz="2400" b="1" dirty="0"/>
              <a:t>Entity set:</a:t>
            </a:r>
          </a:p>
          <a:p>
            <a:pPr marL="0" indent="0">
              <a:buNone/>
            </a:pPr>
            <a:r>
              <a:rPr lang="en-IN" sz="2400" dirty="0"/>
              <a:t>Student</a:t>
            </a:r>
          </a:p>
          <a:p>
            <a:pPr marL="0" indent="0">
              <a:buNone/>
            </a:pPr>
            <a:r>
              <a:rPr lang="en-IN" sz="2400" dirty="0"/>
              <a:t>An entity set is a group of similar kind of entities. It may contain entities with attribute sharing similar values. Entities are represented by their properties, which also called attributes. All attributes have their separate values. For example, a student entity may have a name, age, class, as attributes</a:t>
            </a:r>
            <a:r>
              <a:rPr lang="en-IN" dirty="0"/>
              <a:t>.</a:t>
            </a:r>
          </a:p>
          <a:p>
            <a:pPr marL="0" indent="0">
              <a:buNone/>
            </a:pPr>
            <a:endParaRPr lang="en-IN" dirty="0"/>
          </a:p>
        </p:txBody>
      </p:sp>
      <p:pic>
        <p:nvPicPr>
          <p:cNvPr id="4" name="Picture 3" descr="https://www.guru99.com/images/1/100518_0621_ERDiagramTu3.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95869" y="2934501"/>
            <a:ext cx="6696501" cy="1705738"/>
          </a:xfrm>
          <a:prstGeom prst="rect">
            <a:avLst/>
          </a:prstGeom>
          <a:noFill/>
          <a:ln>
            <a:noFill/>
          </a:ln>
        </p:spPr>
      </p:pic>
      <p:sp>
        <p:nvSpPr>
          <p:cNvPr id="5" name="Rectangle 4"/>
          <p:cNvSpPr/>
          <p:nvPr/>
        </p:nvSpPr>
        <p:spPr>
          <a:xfrm>
            <a:off x="204715" y="4872251"/>
            <a:ext cx="8584443" cy="2031325"/>
          </a:xfrm>
          <a:prstGeom prst="rect">
            <a:avLst/>
          </a:prstGeom>
        </p:spPr>
        <p:txBody>
          <a:bodyPr wrap="square">
            <a:spAutoFit/>
          </a:bodyPr>
          <a:lstStyle/>
          <a:p>
            <a:pPr algn="ctr"/>
            <a:r>
              <a:rPr lang="en-IN" dirty="0">
                <a:solidFill>
                  <a:srgbClr val="222222"/>
                </a:solidFill>
                <a:latin typeface="Arial" panose="020B0604020202020204" pitchFamily="34" charset="0"/>
                <a:ea typeface="Times New Roman" panose="02020603050405020304" pitchFamily="18" charset="0"/>
              </a:rPr>
              <a:t> </a:t>
            </a:r>
            <a:endParaRPr lang="en-IN" sz="1600" dirty="0">
              <a:latin typeface="Times New Roman" panose="02020603050405020304" pitchFamily="18" charset="0"/>
              <a:ea typeface="Times New Roman" panose="02020603050405020304" pitchFamily="18" charset="0"/>
            </a:endParaRPr>
          </a:p>
          <a:p>
            <a:r>
              <a:rPr lang="en-IN" b="1" dirty="0">
                <a:solidFill>
                  <a:srgbClr val="222222"/>
                </a:solidFill>
                <a:latin typeface="Arial" panose="020B0604020202020204" pitchFamily="34" charset="0"/>
                <a:ea typeface="Times New Roman" panose="02020603050405020304" pitchFamily="18" charset="0"/>
              </a:rPr>
              <a:t>Example of Entities:</a:t>
            </a:r>
            <a:endParaRPr lang="en-IN" sz="1600" dirty="0">
              <a:latin typeface="Times New Roman" panose="02020603050405020304" pitchFamily="18" charset="0"/>
              <a:ea typeface="Times New Roman" panose="02020603050405020304" pitchFamily="18" charset="0"/>
            </a:endParaRPr>
          </a:p>
          <a:p>
            <a:r>
              <a:rPr lang="en-IN" dirty="0">
                <a:solidFill>
                  <a:srgbClr val="222222"/>
                </a:solidFill>
                <a:latin typeface="Arial" panose="020B0604020202020204" pitchFamily="34" charset="0"/>
                <a:ea typeface="Times New Roman" panose="02020603050405020304" pitchFamily="18" charset="0"/>
              </a:rPr>
              <a:t>A university may have some departments. All these departments employ various lecturers and offer several programs.</a:t>
            </a:r>
            <a:endParaRPr lang="en-IN" sz="1600" dirty="0">
              <a:latin typeface="Times New Roman" panose="02020603050405020304" pitchFamily="18" charset="0"/>
              <a:ea typeface="Times New Roman" panose="02020603050405020304" pitchFamily="18" charset="0"/>
            </a:endParaRPr>
          </a:p>
          <a:p>
            <a:r>
              <a:rPr lang="en-IN" dirty="0">
                <a:solidFill>
                  <a:srgbClr val="222222"/>
                </a:solidFill>
                <a:latin typeface="Arial" panose="020B0604020202020204" pitchFamily="34" charset="0"/>
                <a:ea typeface="Times New Roman" panose="02020603050405020304" pitchFamily="18" charset="0"/>
              </a:rPr>
              <a:t>Some courses make up each program. Students register in a particular program and </a:t>
            </a:r>
            <a:r>
              <a:rPr lang="en-IN" dirty="0" err="1">
                <a:solidFill>
                  <a:srgbClr val="222222"/>
                </a:solidFill>
                <a:latin typeface="Arial" panose="020B0604020202020204" pitchFamily="34" charset="0"/>
                <a:ea typeface="Times New Roman" panose="02020603050405020304" pitchFamily="18" charset="0"/>
              </a:rPr>
              <a:t>enroll</a:t>
            </a:r>
            <a:r>
              <a:rPr lang="en-IN" dirty="0">
                <a:solidFill>
                  <a:srgbClr val="222222"/>
                </a:solidFill>
                <a:latin typeface="Arial" panose="020B0604020202020204" pitchFamily="34" charset="0"/>
                <a:ea typeface="Times New Roman" panose="02020603050405020304" pitchFamily="18" charset="0"/>
              </a:rPr>
              <a:t> in various courses. A lecturer from the specific department takes each course, and each lecturer teaches a various group of students.</a:t>
            </a:r>
            <a:endParaRPr lang="en-IN" sz="1600" dirty="0">
              <a:latin typeface="Times New Roman" panose="02020603050405020304" pitchFamily="18" charset="0"/>
              <a:ea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36</a:t>
            </a:fld>
            <a:endParaRPr lang="en-IN"/>
          </a:p>
        </p:txBody>
      </p:sp>
    </p:spTree>
    <p:extLst>
      <p:ext uri="{BB962C8B-B14F-4D97-AF65-F5344CB8AC3E}">
        <p14:creationId xmlns:p14="http://schemas.microsoft.com/office/powerpoint/2010/main" val="30876493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50124" y="58203"/>
            <a:ext cx="8693625" cy="132343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sz="2400" b="1" dirty="0">
                <a:solidFill>
                  <a:srgbClr val="222222"/>
                </a:solidFill>
                <a:latin typeface="Arial" panose="020B0604020202020204" pitchFamily="34" charset="0"/>
                <a:ea typeface="Times New Roman" panose="02020603050405020304" pitchFamily="18" charset="0"/>
                <a:cs typeface="Arial" panose="020B0604020202020204" pitchFamily="34" charset="0"/>
              </a:rPr>
              <a:t>Relationship</a:t>
            </a:r>
            <a:endParaRPr lang="en-US" altLang="en-US" sz="2400" b="1" dirty="0">
              <a:ea typeface="Times New Roman" panose="02020603050405020304" pitchFamily="18" charset="0"/>
            </a:endParaRPr>
          </a:p>
          <a:p>
            <a:pPr eaLnBrk="0" fontAlgn="base" hangingPunct="0">
              <a:spcBef>
                <a:spcPct val="0"/>
              </a:spcBef>
              <a:spcAft>
                <a:spcPct val="0"/>
              </a:spcAft>
            </a:pPr>
            <a:r>
              <a:rPr lang="en-US" altLang="en-US"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Relationship is nothing but an association among two or more entities</a:t>
            </a:r>
            <a:r>
              <a:rPr lang="en-US" altLang="en-US" sz="1600" dirty="0">
                <a:solidFill>
                  <a:srgbClr val="222222"/>
                </a:solidFill>
                <a:latin typeface="Arial" panose="020B0604020202020204" pitchFamily="34" charset="0"/>
                <a:ea typeface="Times New Roman" panose="02020603050405020304" pitchFamily="18" charset="0"/>
                <a:cs typeface="Arial" panose="020B0604020202020204" pitchFamily="34" charset="0"/>
              </a:rPr>
              <a:t>. E.g., Tom </a:t>
            </a:r>
            <a:r>
              <a:rPr lang="en-US" altLang="en-US"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works in the </a:t>
            </a:r>
            <a:r>
              <a:rPr lang="en-US" altLang="en-US" sz="1600" dirty="0">
                <a:solidFill>
                  <a:srgbClr val="222222"/>
                </a:solidFill>
                <a:latin typeface="Arial" panose="020B0604020202020204" pitchFamily="34" charset="0"/>
                <a:ea typeface="Times New Roman" panose="02020603050405020304" pitchFamily="18" charset="0"/>
                <a:cs typeface="Arial" panose="020B0604020202020204" pitchFamily="34" charset="0"/>
              </a:rPr>
              <a:t>Chemistry department.</a:t>
            </a:r>
            <a:endParaRPr lang="en-US" altLang="en-US" sz="1600" dirty="0">
              <a:ea typeface="Times New Roman" panose="02020603050405020304" pitchFamily="18" charset="0"/>
            </a:endParaRPr>
          </a:p>
          <a:p>
            <a:pPr eaLnBrk="0" fontAlgn="base" hangingPunct="0">
              <a:spcBef>
                <a:spcPct val="0"/>
              </a:spcBef>
              <a:spcAft>
                <a:spcPct val="0"/>
              </a:spcAft>
            </a:pPr>
            <a:endParaRPr lang="en-US" altLang="en-US" sz="2400" dirty="0">
              <a:latin typeface="Arial" panose="020B0604020202020204" pitchFamily="34" charset="0"/>
            </a:endParaRPr>
          </a:p>
        </p:txBody>
      </p:sp>
      <p:pic>
        <p:nvPicPr>
          <p:cNvPr id="1025" name="Picture 24" descr="https://www.guru99.com/images/1/100518_0621_ERDiagramTu4.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880" y="1221475"/>
            <a:ext cx="6919610" cy="143983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rot="10800000" flipV="1">
            <a:off x="150123" y="2900667"/>
            <a:ext cx="8407023" cy="33547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sz="2000" dirty="0">
                <a:solidFill>
                  <a:srgbClr val="222222"/>
                </a:solidFill>
                <a:latin typeface="Arial" panose="020B0604020202020204" pitchFamily="34" charset="0"/>
                <a:ea typeface="Times New Roman" panose="02020603050405020304" pitchFamily="18" charset="0"/>
                <a:cs typeface="Arial" panose="020B0604020202020204" pitchFamily="34" charset="0"/>
              </a:rPr>
              <a:t>Entities take part in relationships. We can often identify relationships with verbs or verb phrases.</a:t>
            </a:r>
            <a:endParaRPr lang="en-US" altLang="en-US" sz="2000" dirty="0">
              <a:ea typeface="Times New Roman" panose="02020603050405020304" pitchFamily="18" charset="0"/>
            </a:endParaRPr>
          </a:p>
          <a:p>
            <a:pPr eaLnBrk="0" fontAlgn="base" hangingPunct="0">
              <a:spcBef>
                <a:spcPct val="0"/>
              </a:spcBef>
              <a:spcAft>
                <a:spcPct val="0"/>
              </a:spcAft>
            </a:pPr>
            <a:r>
              <a:rPr lang="en-US" altLang="en-US" sz="2000" b="1" dirty="0">
                <a:solidFill>
                  <a:srgbClr val="222222"/>
                </a:solidFill>
                <a:latin typeface="Arial" panose="020B0604020202020204" pitchFamily="34" charset="0"/>
                <a:ea typeface="Times New Roman" panose="02020603050405020304" pitchFamily="18" charset="0"/>
                <a:cs typeface="Arial" panose="020B0604020202020204" pitchFamily="34" charset="0"/>
              </a:rPr>
              <a:t>For example:</a:t>
            </a:r>
            <a:endParaRPr lang="en-US" altLang="en-US" dirty="0"/>
          </a:p>
          <a:p>
            <a:pPr eaLnBrk="0" fontAlgn="base" hangingPunct="0">
              <a:spcBef>
                <a:spcPct val="0"/>
              </a:spcBef>
              <a:spcAft>
                <a:spcPct val="0"/>
              </a:spcAft>
              <a:buFontTx/>
              <a:buChar char="•"/>
            </a:pPr>
            <a:r>
              <a:rPr lang="en-US" altLang="en-US" sz="2000" dirty="0">
                <a:solidFill>
                  <a:srgbClr val="222222"/>
                </a:solidFill>
                <a:latin typeface="Arial" panose="020B0604020202020204" pitchFamily="34" charset="0"/>
                <a:ea typeface="Calibri" panose="020F0502020204030204" pitchFamily="34" charset="0"/>
                <a:cs typeface="Arial" panose="020B0604020202020204" pitchFamily="34" charset="0"/>
              </a:rPr>
              <a:t>You are attending this lecture</a:t>
            </a:r>
            <a:endParaRPr lang="en-US" altLang="en-US"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spcBef>
                <a:spcPct val="0"/>
              </a:spcBef>
              <a:spcAft>
                <a:spcPct val="0"/>
              </a:spcAft>
              <a:buFontTx/>
              <a:buChar char="•"/>
            </a:pPr>
            <a:r>
              <a:rPr lang="en-US" altLang="en-US" sz="2000" dirty="0">
                <a:solidFill>
                  <a:srgbClr val="222222"/>
                </a:solidFill>
                <a:latin typeface="Arial" panose="020B0604020202020204" pitchFamily="34" charset="0"/>
                <a:ea typeface="Calibri" panose="020F0502020204030204" pitchFamily="34" charset="0"/>
                <a:cs typeface="Arial" panose="020B0604020202020204" pitchFamily="34" charset="0"/>
              </a:rPr>
              <a:t>I am giving the lecture</a:t>
            </a:r>
            <a:endParaRPr lang="en-US" altLang="en-US"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spcBef>
                <a:spcPct val="0"/>
              </a:spcBef>
              <a:spcAft>
                <a:spcPct val="0"/>
              </a:spcAft>
              <a:buFontTx/>
              <a:buChar char="•"/>
            </a:pPr>
            <a:r>
              <a:rPr lang="en-US" altLang="en-US" sz="2000" dirty="0">
                <a:solidFill>
                  <a:srgbClr val="222222"/>
                </a:solidFill>
                <a:latin typeface="Arial" panose="020B0604020202020204" pitchFamily="34" charset="0"/>
                <a:ea typeface="Calibri" panose="020F0502020204030204" pitchFamily="34" charset="0"/>
                <a:cs typeface="Arial" panose="020B0604020202020204" pitchFamily="34" charset="0"/>
              </a:rPr>
              <a:t>Just </a:t>
            </a:r>
            <a:r>
              <a:rPr lang="en-US" altLang="en-US" sz="2000" dirty="0" err="1">
                <a:solidFill>
                  <a:srgbClr val="222222"/>
                </a:solidFill>
                <a:latin typeface="Arial" panose="020B0604020202020204" pitchFamily="34" charset="0"/>
                <a:ea typeface="Calibri" panose="020F0502020204030204" pitchFamily="34" charset="0"/>
                <a:cs typeface="Arial" panose="020B0604020202020204" pitchFamily="34" charset="0"/>
              </a:rPr>
              <a:t>loke</a:t>
            </a:r>
            <a:r>
              <a:rPr lang="en-US" altLang="en-US" sz="2000" dirty="0">
                <a:solidFill>
                  <a:srgbClr val="222222"/>
                </a:solidFill>
                <a:latin typeface="Arial" panose="020B0604020202020204" pitchFamily="34" charset="0"/>
                <a:ea typeface="Calibri" panose="020F0502020204030204" pitchFamily="34" charset="0"/>
                <a:cs typeface="Arial" panose="020B0604020202020204" pitchFamily="34" charset="0"/>
              </a:rPr>
              <a:t> entities, we can classify relationships according to relationship-types:</a:t>
            </a:r>
            <a:endParaRPr lang="en-US" altLang="en-US"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spcBef>
                <a:spcPct val="0"/>
              </a:spcBef>
              <a:spcAft>
                <a:spcPct val="0"/>
              </a:spcAft>
              <a:buFontTx/>
              <a:buChar char="•"/>
            </a:pPr>
            <a:r>
              <a:rPr lang="en-US" altLang="en-US" sz="2000" dirty="0">
                <a:solidFill>
                  <a:srgbClr val="222222"/>
                </a:solidFill>
                <a:latin typeface="Arial" panose="020B0604020202020204" pitchFamily="34" charset="0"/>
                <a:ea typeface="Calibri" panose="020F0502020204030204" pitchFamily="34" charset="0"/>
                <a:cs typeface="Arial" panose="020B0604020202020204" pitchFamily="34" charset="0"/>
              </a:rPr>
              <a:t>A student attends a lecture</a:t>
            </a:r>
            <a:endParaRPr lang="en-US" altLang="en-US"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spcBef>
                <a:spcPct val="0"/>
              </a:spcBef>
              <a:spcAft>
                <a:spcPct val="0"/>
              </a:spcAft>
              <a:buFontTx/>
              <a:buChar char="•"/>
            </a:pPr>
            <a:r>
              <a:rPr lang="en-US" altLang="en-US" sz="2000" dirty="0">
                <a:solidFill>
                  <a:srgbClr val="222222"/>
                </a:solidFill>
                <a:latin typeface="Arial" panose="020B0604020202020204" pitchFamily="34" charset="0"/>
                <a:ea typeface="Calibri" panose="020F0502020204030204" pitchFamily="34" charset="0"/>
                <a:cs typeface="Arial" panose="020B0604020202020204" pitchFamily="34" charset="0"/>
              </a:rPr>
              <a:t>A lecturer is giving a lecture.</a:t>
            </a:r>
            <a:endParaRPr lang="en-US" altLang="en-US" dirty="0"/>
          </a:p>
          <a:p>
            <a:pPr eaLnBrk="0" fontAlgn="base" hangingPunct="0">
              <a:spcBef>
                <a:spcPct val="0"/>
              </a:spcBef>
              <a:spcAft>
                <a:spcPct val="0"/>
              </a:spcAft>
            </a:pPr>
            <a:endParaRPr lang="en-US" altLang="en-US" sz="3200" dirty="0">
              <a:latin typeface="Arial" panose="020B0604020202020204" pitchFamily="34"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37</a:t>
            </a:fld>
            <a:endParaRPr lang="en-IN"/>
          </a:p>
        </p:txBody>
      </p:sp>
    </p:spTree>
    <p:extLst>
      <p:ext uri="{BB962C8B-B14F-4D97-AF65-F5344CB8AC3E}">
        <p14:creationId xmlns:p14="http://schemas.microsoft.com/office/powerpoint/2010/main" val="36233316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22830" y="363964"/>
            <a:ext cx="8734567" cy="18466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sz="2400" b="1" dirty="0">
                <a:solidFill>
                  <a:srgbClr val="222222"/>
                </a:solidFill>
                <a:latin typeface="Arial" panose="020B0604020202020204" pitchFamily="34" charset="0"/>
                <a:ea typeface="Times New Roman" panose="02020603050405020304" pitchFamily="18" charset="0"/>
                <a:cs typeface="Arial" panose="020B0604020202020204" pitchFamily="34" charset="0"/>
              </a:rPr>
              <a:t>Weak Entities:</a:t>
            </a:r>
          </a:p>
          <a:p>
            <a:pPr eaLnBrk="0" fontAlgn="base" hangingPunct="0">
              <a:spcBef>
                <a:spcPct val="0"/>
              </a:spcBef>
              <a:spcAft>
                <a:spcPct val="0"/>
              </a:spcAft>
            </a:pPr>
            <a:endParaRPr lang="en-US" altLang="en-US" sz="2400" b="1" dirty="0">
              <a:ea typeface="Times New Roman" panose="02020603050405020304" pitchFamily="18" charset="0"/>
            </a:endParaRPr>
          </a:p>
          <a:p>
            <a:pPr eaLnBrk="0" fontAlgn="base" hangingPunct="0">
              <a:spcBef>
                <a:spcPct val="0"/>
              </a:spcBef>
              <a:spcAft>
                <a:spcPct val="0"/>
              </a:spcAft>
            </a:pPr>
            <a:r>
              <a:rPr lang="en-US" altLang="en-US" sz="1600" dirty="0">
                <a:solidFill>
                  <a:srgbClr val="222222"/>
                </a:solidFill>
                <a:latin typeface="Arial" panose="020B0604020202020204" pitchFamily="34" charset="0"/>
                <a:ea typeface="Times New Roman" panose="02020603050405020304" pitchFamily="18" charset="0"/>
                <a:cs typeface="Arial" panose="020B0604020202020204" pitchFamily="34" charset="0"/>
              </a:rPr>
              <a:t>A weak entity is a type of entity which doesn't have its key attribute. It can be identified uniquely by considering the primary key of another entity.</a:t>
            </a:r>
          </a:p>
          <a:p>
            <a:pPr eaLnBrk="0" fontAlgn="base" hangingPunct="0">
              <a:spcBef>
                <a:spcPct val="0"/>
              </a:spcBef>
              <a:spcAft>
                <a:spcPct val="0"/>
              </a:spcAft>
            </a:pPr>
            <a:r>
              <a:rPr lang="en-US" altLang="en-US" sz="1600" dirty="0">
                <a:solidFill>
                  <a:srgbClr val="222222"/>
                </a:solidFill>
                <a:latin typeface="Arial" panose="020B0604020202020204" pitchFamily="34" charset="0"/>
                <a:ea typeface="Times New Roman" panose="02020603050405020304" pitchFamily="18" charset="0"/>
                <a:cs typeface="Arial" panose="020B0604020202020204" pitchFamily="34" charset="0"/>
              </a:rPr>
              <a:t> For that, weak entity sets need to have participation.</a:t>
            </a:r>
            <a:endParaRPr lang="en-US" altLang="en-US" sz="1600" dirty="0">
              <a:ea typeface="Times New Roman" panose="02020603050405020304" pitchFamily="18" charset="0"/>
            </a:endParaRPr>
          </a:p>
          <a:p>
            <a:pPr eaLnBrk="0" fontAlgn="base" hangingPunct="0">
              <a:spcBef>
                <a:spcPct val="0"/>
              </a:spcBef>
              <a:spcAft>
                <a:spcPct val="0"/>
              </a:spcAft>
            </a:pPr>
            <a:endParaRPr lang="en-US" altLang="en-US" dirty="0">
              <a:latin typeface="Arial" panose="020B0604020202020204" pitchFamily="34" charset="0"/>
            </a:endParaRPr>
          </a:p>
        </p:txBody>
      </p:sp>
      <p:pic>
        <p:nvPicPr>
          <p:cNvPr id="2049" name="Picture 23" descr="https://www.guru99.com/images/1/100518_0621_ERDiagramTu5.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842" y="2210623"/>
            <a:ext cx="8338782" cy="343955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354842" y="5669495"/>
            <a:ext cx="8502555"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sz="2000" dirty="0">
                <a:solidFill>
                  <a:srgbClr val="222222"/>
                </a:solidFill>
                <a:latin typeface="Arial" panose="020B0604020202020204" pitchFamily="34" charset="0"/>
                <a:ea typeface="Times New Roman" panose="02020603050405020304" pitchFamily="18" charset="0"/>
                <a:cs typeface="Arial" panose="020B0604020202020204" pitchFamily="34" charset="0"/>
              </a:rPr>
              <a:t>In above example, "Trans No" is a discriminator within a group of transactions in an ATM.</a:t>
            </a:r>
            <a:endParaRPr lang="en-US" altLang="en-US" sz="3200" dirty="0">
              <a:latin typeface="Arial" panose="020B0604020202020204" pitchFamily="34"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38</a:t>
            </a:fld>
            <a:endParaRPr lang="en-IN"/>
          </a:p>
        </p:txBody>
      </p:sp>
    </p:spTree>
    <p:extLst>
      <p:ext uri="{BB962C8B-B14F-4D97-AF65-F5344CB8AC3E}">
        <p14:creationId xmlns:p14="http://schemas.microsoft.com/office/powerpoint/2010/main" val="12512387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48280016"/>
              </p:ext>
            </p:extLst>
          </p:nvPr>
        </p:nvGraphicFramePr>
        <p:xfrm>
          <a:off x="191068" y="218365"/>
          <a:ext cx="8843750" cy="6237028"/>
        </p:xfrm>
        <a:graphic>
          <a:graphicData uri="http://schemas.openxmlformats.org/drawingml/2006/table">
            <a:tbl>
              <a:tblPr firstRow="1" firstCol="1" bandRow="1">
                <a:tableStyleId>{5C22544A-7EE6-4342-B048-85BDC9FD1C3A}</a:tableStyleId>
              </a:tblPr>
              <a:tblGrid>
                <a:gridCol w="4421875"/>
                <a:gridCol w="4421875"/>
              </a:tblGrid>
              <a:tr h="454508">
                <a:tc>
                  <a:txBody>
                    <a:bodyPr/>
                    <a:lstStyle/>
                    <a:p>
                      <a:pPr algn="l">
                        <a:lnSpc>
                          <a:spcPts val="1500"/>
                        </a:lnSpc>
                        <a:spcAft>
                          <a:spcPts val="1500"/>
                        </a:spcAft>
                      </a:pPr>
                      <a:r>
                        <a:rPr lang="en-IN" sz="2000" dirty="0">
                          <a:effectLst/>
                        </a:rPr>
                        <a:t>Strong Entity Set</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c>
                  <a:txBody>
                    <a:bodyPr/>
                    <a:lstStyle/>
                    <a:p>
                      <a:pPr algn="l">
                        <a:lnSpc>
                          <a:spcPts val="1500"/>
                        </a:lnSpc>
                        <a:spcAft>
                          <a:spcPts val="1500"/>
                        </a:spcAft>
                      </a:pPr>
                      <a:r>
                        <a:rPr lang="en-IN" sz="2000">
                          <a:effectLst/>
                        </a:rPr>
                        <a:t>Weak Entity Set</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r>
              <a:tr h="714605">
                <a:tc>
                  <a:txBody>
                    <a:bodyPr/>
                    <a:lstStyle/>
                    <a:p>
                      <a:pPr algn="l">
                        <a:lnSpc>
                          <a:spcPts val="1500"/>
                        </a:lnSpc>
                        <a:spcAft>
                          <a:spcPts val="1500"/>
                        </a:spcAft>
                      </a:pPr>
                      <a:r>
                        <a:rPr lang="en-IN" sz="2000" dirty="0">
                          <a:effectLst/>
                        </a:rPr>
                        <a:t>Strong entity set always has a primary key.</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c>
                  <a:txBody>
                    <a:bodyPr/>
                    <a:lstStyle/>
                    <a:p>
                      <a:pPr algn="l">
                        <a:lnSpc>
                          <a:spcPts val="1500"/>
                        </a:lnSpc>
                        <a:spcAft>
                          <a:spcPts val="1500"/>
                        </a:spcAft>
                      </a:pPr>
                      <a:r>
                        <a:rPr lang="en-IN" sz="2000" dirty="0">
                          <a:effectLst/>
                        </a:rPr>
                        <a:t>It does not have enough attributes to build a primary key.</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r>
              <a:tr h="714605">
                <a:tc>
                  <a:txBody>
                    <a:bodyPr/>
                    <a:lstStyle/>
                    <a:p>
                      <a:pPr algn="l">
                        <a:lnSpc>
                          <a:spcPts val="1500"/>
                        </a:lnSpc>
                        <a:spcAft>
                          <a:spcPts val="1500"/>
                        </a:spcAft>
                      </a:pPr>
                      <a:r>
                        <a:rPr lang="en-IN" sz="2000">
                          <a:effectLst/>
                        </a:rPr>
                        <a:t>It is represented by a rectangle symbol.</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c>
                  <a:txBody>
                    <a:bodyPr/>
                    <a:lstStyle/>
                    <a:p>
                      <a:pPr algn="l">
                        <a:lnSpc>
                          <a:spcPts val="1500"/>
                        </a:lnSpc>
                        <a:spcAft>
                          <a:spcPts val="1500"/>
                        </a:spcAft>
                      </a:pPr>
                      <a:r>
                        <a:rPr lang="en-IN" sz="2000" dirty="0">
                          <a:effectLst/>
                        </a:rPr>
                        <a:t>It is represented by a double rectangle symbol.</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r>
              <a:tr h="974700">
                <a:tc>
                  <a:txBody>
                    <a:bodyPr/>
                    <a:lstStyle/>
                    <a:p>
                      <a:pPr algn="l">
                        <a:lnSpc>
                          <a:spcPts val="1500"/>
                        </a:lnSpc>
                        <a:spcAft>
                          <a:spcPts val="1500"/>
                        </a:spcAft>
                      </a:pPr>
                      <a:r>
                        <a:rPr lang="en-IN" sz="2000" dirty="0">
                          <a:effectLst/>
                        </a:rPr>
                        <a:t>It contains a Primary key represented by the underline symbol.</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c>
                  <a:txBody>
                    <a:bodyPr/>
                    <a:lstStyle/>
                    <a:p>
                      <a:pPr algn="l">
                        <a:lnSpc>
                          <a:spcPts val="1500"/>
                        </a:lnSpc>
                        <a:spcAft>
                          <a:spcPts val="1500"/>
                        </a:spcAft>
                      </a:pPr>
                      <a:r>
                        <a:rPr lang="en-IN" sz="2000" dirty="0">
                          <a:effectLst/>
                        </a:rPr>
                        <a:t>It contains a Partial Key which is represented by a dashed underline symbol.</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r>
              <a:tr h="714605">
                <a:tc>
                  <a:txBody>
                    <a:bodyPr/>
                    <a:lstStyle/>
                    <a:p>
                      <a:pPr algn="l">
                        <a:lnSpc>
                          <a:spcPts val="1500"/>
                        </a:lnSpc>
                        <a:spcAft>
                          <a:spcPts val="1500"/>
                        </a:spcAft>
                      </a:pPr>
                      <a:r>
                        <a:rPr lang="en-IN" sz="2000" dirty="0">
                          <a:effectLst/>
                        </a:rPr>
                        <a:t>The member of a strong entity set is called as dominant entity set.</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c>
                  <a:txBody>
                    <a:bodyPr/>
                    <a:lstStyle/>
                    <a:p>
                      <a:pPr algn="l">
                        <a:lnSpc>
                          <a:spcPts val="1500"/>
                        </a:lnSpc>
                        <a:spcAft>
                          <a:spcPts val="1500"/>
                        </a:spcAft>
                      </a:pPr>
                      <a:r>
                        <a:rPr lang="en-IN" sz="2000" dirty="0">
                          <a:effectLst/>
                        </a:rPr>
                        <a:t>The member of a weak entity set called as a subordinate entity set.</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r>
              <a:tr h="974700">
                <a:tc>
                  <a:txBody>
                    <a:bodyPr/>
                    <a:lstStyle/>
                    <a:p>
                      <a:pPr algn="l">
                        <a:lnSpc>
                          <a:spcPts val="1500"/>
                        </a:lnSpc>
                        <a:spcAft>
                          <a:spcPts val="1500"/>
                        </a:spcAft>
                      </a:pPr>
                      <a:r>
                        <a:rPr lang="en-IN" sz="2000">
                          <a:effectLst/>
                        </a:rPr>
                        <a:t>Primary Key is one of its attributes which helps to identify its member.</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c>
                  <a:txBody>
                    <a:bodyPr/>
                    <a:lstStyle/>
                    <a:p>
                      <a:pPr algn="l">
                        <a:lnSpc>
                          <a:spcPts val="1500"/>
                        </a:lnSpc>
                        <a:spcAft>
                          <a:spcPts val="1500"/>
                        </a:spcAft>
                      </a:pPr>
                      <a:r>
                        <a:rPr lang="en-IN" sz="2000" dirty="0">
                          <a:effectLst/>
                        </a:rPr>
                        <a:t>In a weak entity set, it is a combination of primary key and partial key of the strong entity set.</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r>
              <a:tr h="974700">
                <a:tc>
                  <a:txBody>
                    <a:bodyPr/>
                    <a:lstStyle/>
                    <a:p>
                      <a:pPr algn="l">
                        <a:lnSpc>
                          <a:spcPts val="1500"/>
                        </a:lnSpc>
                        <a:spcAft>
                          <a:spcPts val="1500"/>
                        </a:spcAft>
                      </a:pPr>
                      <a:r>
                        <a:rPr lang="en-IN" sz="2000">
                          <a:effectLst/>
                        </a:rPr>
                        <a:t>In the ER diagram the relationship between two strong entity set shown by using a diamond symbol.</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c>
                  <a:txBody>
                    <a:bodyPr/>
                    <a:lstStyle/>
                    <a:p>
                      <a:pPr algn="l">
                        <a:lnSpc>
                          <a:spcPts val="1500"/>
                        </a:lnSpc>
                        <a:spcAft>
                          <a:spcPts val="1500"/>
                        </a:spcAft>
                      </a:pPr>
                      <a:r>
                        <a:rPr lang="en-IN" sz="2000" dirty="0">
                          <a:effectLst/>
                        </a:rPr>
                        <a:t>The relationship between one strong and a weak entity set shown by using the double diamond symbol.</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r>
              <a:tr h="714605">
                <a:tc>
                  <a:txBody>
                    <a:bodyPr/>
                    <a:lstStyle/>
                    <a:p>
                      <a:pPr algn="l">
                        <a:lnSpc>
                          <a:spcPts val="1500"/>
                        </a:lnSpc>
                        <a:spcAft>
                          <a:spcPts val="1500"/>
                        </a:spcAft>
                      </a:pPr>
                      <a:r>
                        <a:rPr lang="en-IN" sz="2000">
                          <a:effectLst/>
                        </a:rPr>
                        <a:t>The connecting line of the strong entity set with the relationship is single.</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c>
                  <a:txBody>
                    <a:bodyPr/>
                    <a:lstStyle/>
                    <a:p>
                      <a:pPr algn="l">
                        <a:lnSpc>
                          <a:spcPts val="1500"/>
                        </a:lnSpc>
                        <a:spcAft>
                          <a:spcPts val="1500"/>
                        </a:spcAft>
                      </a:pPr>
                      <a:r>
                        <a:rPr lang="en-IN" sz="2000" dirty="0">
                          <a:effectLst/>
                        </a:rPr>
                        <a:t>The line connecting the weak entity set for identifying relationship is double.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1197" marR="71197" marT="71197" marB="71197"/>
                </a:tc>
              </a:tr>
            </a:tbl>
          </a:graphicData>
        </a:graphic>
      </p:graphicFrame>
      <p:sp>
        <p:nvSpPr>
          <p:cNvPr id="2" name="Slide Number Placeholder 1"/>
          <p:cNvSpPr>
            <a:spLocks noGrp="1"/>
          </p:cNvSpPr>
          <p:nvPr>
            <p:ph type="sldNum" sz="quarter" idx="12"/>
          </p:nvPr>
        </p:nvSpPr>
        <p:spPr/>
        <p:txBody>
          <a:bodyPr/>
          <a:lstStyle/>
          <a:p>
            <a:fld id="{63F454EC-4F76-4F6E-8275-D8A9EF90DE53}" type="slidenum">
              <a:rPr lang="en-IN" smtClean="0"/>
              <a:t>39</a:t>
            </a:fld>
            <a:endParaRPr lang="en-IN"/>
          </a:p>
        </p:txBody>
      </p:sp>
    </p:spTree>
    <p:extLst>
      <p:ext uri="{BB962C8B-B14F-4D97-AF65-F5344CB8AC3E}">
        <p14:creationId xmlns:p14="http://schemas.microsoft.com/office/powerpoint/2010/main" val="3626529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619" y="245661"/>
            <a:ext cx="8716370" cy="6250675"/>
          </a:xfrm>
        </p:spPr>
        <p:txBody>
          <a:bodyPr>
            <a:normAutofit fontScale="77500" lnSpcReduction="20000"/>
          </a:bodyPr>
          <a:lstStyle/>
          <a:p>
            <a:pPr marL="0" indent="0">
              <a:buNone/>
            </a:pPr>
            <a:r>
              <a:rPr lang="en-IN" b="1" dirty="0"/>
              <a:t>Example of a DBMS</a:t>
            </a:r>
            <a:endParaRPr lang="en-IN" dirty="0"/>
          </a:p>
          <a:p>
            <a:pPr marL="0" indent="0">
              <a:buNone/>
            </a:pPr>
            <a:r>
              <a:rPr lang="en-IN" dirty="0" smtClean="0"/>
              <a:t>Example </a:t>
            </a:r>
            <a:r>
              <a:rPr lang="en-IN" dirty="0"/>
              <a:t>of a university database. This database is maintaining information concerning students, courses, and grades in a university environment. The database is organized as five files:</a:t>
            </a:r>
          </a:p>
          <a:p>
            <a:pPr lvl="0"/>
            <a:r>
              <a:rPr lang="en-IN" dirty="0"/>
              <a:t>The STUDENT file stores data of each student</a:t>
            </a:r>
          </a:p>
          <a:p>
            <a:pPr lvl="0"/>
            <a:r>
              <a:rPr lang="en-IN" dirty="0"/>
              <a:t>The COURSE file stores contain data on each course.</a:t>
            </a:r>
          </a:p>
          <a:p>
            <a:pPr lvl="0"/>
            <a:r>
              <a:rPr lang="en-IN" dirty="0"/>
              <a:t>The SECTION stores the information about sections in a particular course.</a:t>
            </a:r>
          </a:p>
          <a:p>
            <a:pPr lvl="0"/>
            <a:r>
              <a:rPr lang="en-IN" dirty="0"/>
              <a:t>The GRADE file stores the grades which students receive in the various sections</a:t>
            </a:r>
          </a:p>
          <a:p>
            <a:pPr lvl="0"/>
            <a:r>
              <a:rPr lang="en-IN" dirty="0"/>
              <a:t>The TUTOR file contains information about each professor</a:t>
            </a:r>
            <a:r>
              <a:rPr lang="en-IN" dirty="0" smtClean="0"/>
              <a:t>.</a:t>
            </a:r>
          </a:p>
          <a:p>
            <a:pPr marL="0" indent="0">
              <a:buNone/>
            </a:pPr>
            <a:endParaRPr lang="en-IN" dirty="0" smtClean="0"/>
          </a:p>
          <a:p>
            <a:pPr marL="0" indent="0">
              <a:buNone/>
            </a:pPr>
            <a:r>
              <a:rPr lang="en-IN" dirty="0" smtClean="0"/>
              <a:t>To </a:t>
            </a:r>
            <a:r>
              <a:rPr lang="en-IN" dirty="0"/>
              <a:t>define a database system:</a:t>
            </a:r>
          </a:p>
          <a:p>
            <a:pPr lvl="0"/>
            <a:r>
              <a:rPr lang="en-IN" dirty="0"/>
              <a:t>We need to specify the structure of the records of each file by defining the different types of data elements to be stored in each record.</a:t>
            </a:r>
          </a:p>
          <a:p>
            <a:pPr lvl="0"/>
            <a:r>
              <a:rPr lang="en-IN" dirty="0"/>
              <a:t>We can also use a coding scheme to represent the values of a data item.</a:t>
            </a:r>
          </a:p>
          <a:p>
            <a:r>
              <a:rPr lang="en-IN" dirty="0"/>
              <a:t>Basically, your Database will have 5 tables with a foreign key defined amongst the various tables</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4</a:t>
            </a:fld>
            <a:endParaRPr lang="en-IN"/>
          </a:p>
        </p:txBody>
      </p:sp>
    </p:spTree>
    <p:extLst>
      <p:ext uri="{BB962C8B-B14F-4D97-AF65-F5344CB8AC3E}">
        <p14:creationId xmlns:p14="http://schemas.microsoft.com/office/powerpoint/2010/main" val="13429071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6" y="191068"/>
            <a:ext cx="8557147" cy="2634018"/>
          </a:xfrm>
        </p:spPr>
        <p:txBody>
          <a:bodyPr>
            <a:normAutofit lnSpcReduction="10000"/>
          </a:bodyPr>
          <a:lstStyle/>
          <a:p>
            <a:pPr marL="0" indent="0">
              <a:buNone/>
            </a:pPr>
            <a:r>
              <a:rPr lang="en-IN" b="1" dirty="0"/>
              <a:t>Attributes</a:t>
            </a:r>
          </a:p>
          <a:p>
            <a:r>
              <a:rPr lang="en-IN" dirty="0"/>
              <a:t>It is a single-valued property of either an entity-type or a relationship-type.</a:t>
            </a:r>
          </a:p>
          <a:p>
            <a:r>
              <a:rPr lang="en-IN" dirty="0"/>
              <a:t>For example, a lecture might have attributes: time, date, duration, place, etc.</a:t>
            </a:r>
          </a:p>
          <a:p>
            <a:r>
              <a:rPr lang="en-IN" dirty="0"/>
              <a:t>An attribute is represented by an Ellipse</a:t>
            </a:r>
          </a:p>
          <a:p>
            <a:endParaRPr lang="en-IN" dirty="0"/>
          </a:p>
        </p:txBody>
      </p:sp>
      <p:pic>
        <p:nvPicPr>
          <p:cNvPr id="4" name="Picture 3" descr="https://www.guru99.com/images/1/100518_0621_ERDiagramTu6.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019868" y="3166281"/>
            <a:ext cx="5982269" cy="3575713"/>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40</a:t>
            </a:fld>
            <a:endParaRPr lang="en-IN"/>
          </a:p>
        </p:txBody>
      </p:sp>
    </p:spTree>
    <p:extLst>
      <p:ext uri="{BB962C8B-B14F-4D97-AF65-F5344CB8AC3E}">
        <p14:creationId xmlns:p14="http://schemas.microsoft.com/office/powerpoint/2010/main" val="34228990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830" y="119656"/>
            <a:ext cx="8748215" cy="3644625"/>
          </a:xfrm>
        </p:spPr>
        <p:txBody>
          <a:bodyPr>
            <a:normAutofit/>
          </a:bodyPr>
          <a:lstStyle/>
          <a:p>
            <a:pPr marL="0" indent="0">
              <a:buNone/>
            </a:pPr>
            <a:r>
              <a:rPr lang="en-IN" sz="2400" b="1" dirty="0"/>
              <a:t>Cardinality</a:t>
            </a:r>
          </a:p>
          <a:p>
            <a:r>
              <a:rPr lang="en-IN" sz="2400" dirty="0"/>
              <a:t>Defines the numerical attributes of the relationship between two entities or entity sets.</a:t>
            </a:r>
          </a:p>
          <a:p>
            <a:r>
              <a:rPr lang="en-IN" sz="2400" dirty="0"/>
              <a:t>Different types of </a:t>
            </a:r>
            <a:r>
              <a:rPr lang="en-IN" sz="2400" dirty="0">
                <a:solidFill>
                  <a:srgbClr val="FF0000"/>
                </a:solidFill>
              </a:rPr>
              <a:t>cardinal relationships </a:t>
            </a:r>
            <a:r>
              <a:rPr lang="en-IN" sz="2400" dirty="0"/>
              <a:t>are:</a:t>
            </a:r>
          </a:p>
          <a:p>
            <a:pPr lvl="0"/>
            <a:r>
              <a:rPr lang="en-IN" sz="2400" dirty="0"/>
              <a:t>One-to-One Relationships</a:t>
            </a:r>
          </a:p>
          <a:p>
            <a:pPr lvl="0"/>
            <a:r>
              <a:rPr lang="en-IN" sz="2400" dirty="0"/>
              <a:t>One-to-Many Relationships</a:t>
            </a:r>
          </a:p>
          <a:p>
            <a:pPr lvl="0"/>
            <a:r>
              <a:rPr lang="en-IN" sz="2400" dirty="0"/>
              <a:t>Many to One Relationships</a:t>
            </a:r>
          </a:p>
          <a:p>
            <a:pPr lvl="0"/>
            <a:r>
              <a:rPr lang="en-IN" sz="2400" dirty="0"/>
              <a:t>Many to Many Relationships</a:t>
            </a:r>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1903802177"/>
              </p:ext>
            </p:extLst>
          </p:nvPr>
        </p:nvGraphicFramePr>
        <p:xfrm>
          <a:off x="122830" y="3546360"/>
          <a:ext cx="8748215" cy="3311640"/>
        </p:xfrm>
        <a:graphic>
          <a:graphicData uri="http://schemas.openxmlformats.org/drawingml/2006/table">
            <a:tbl>
              <a:tblPr firstRow="1" firstCol="1" bandRow="1">
                <a:tableStyleId>{5C22544A-7EE6-4342-B048-85BDC9FD1C3A}</a:tableStyleId>
              </a:tblPr>
              <a:tblGrid>
                <a:gridCol w="2424426"/>
                <a:gridCol w="6323789"/>
              </a:tblGrid>
              <a:tr h="304289">
                <a:tc>
                  <a:txBody>
                    <a:bodyPr/>
                    <a:lstStyle/>
                    <a:p>
                      <a:pPr algn="l">
                        <a:lnSpc>
                          <a:spcPts val="1500"/>
                        </a:lnSpc>
                        <a:spcAft>
                          <a:spcPts val="1500"/>
                        </a:spcAft>
                      </a:pPr>
                      <a:r>
                        <a:rPr lang="en-IN" sz="1500" dirty="0">
                          <a:solidFill>
                            <a:srgbClr val="FF0000"/>
                          </a:solidFill>
                          <a:effectLst/>
                        </a:rPr>
                        <a:t>Types of Attributes</a:t>
                      </a:r>
                      <a:endParaRPr lang="en-IN" sz="15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464" marR="64464" marT="64464" marB="64464"/>
                </a:tc>
                <a:tc>
                  <a:txBody>
                    <a:bodyPr/>
                    <a:lstStyle/>
                    <a:p>
                      <a:pPr algn="l">
                        <a:lnSpc>
                          <a:spcPts val="1500"/>
                        </a:lnSpc>
                        <a:spcAft>
                          <a:spcPts val="1500"/>
                        </a:spcAft>
                      </a:pPr>
                      <a:r>
                        <a:rPr lang="en-IN" sz="1500">
                          <a:effectLst/>
                        </a:rPr>
                        <a:t>Description</a:t>
                      </a:r>
                      <a:endParaRPr lang="en-IN" sz="1500">
                        <a:effectLst/>
                        <a:latin typeface="Calibri" panose="020F0502020204030204" pitchFamily="34" charset="0"/>
                        <a:ea typeface="Calibri" panose="020F0502020204030204" pitchFamily="34" charset="0"/>
                        <a:cs typeface="Times New Roman" panose="02020603050405020304" pitchFamily="18" charset="0"/>
                      </a:endParaRPr>
                    </a:p>
                  </a:txBody>
                  <a:tcPr marL="64464" marR="64464" marT="64464" marB="64464"/>
                </a:tc>
              </a:tr>
              <a:tr h="485761">
                <a:tc>
                  <a:txBody>
                    <a:bodyPr/>
                    <a:lstStyle/>
                    <a:p>
                      <a:pPr algn="l">
                        <a:lnSpc>
                          <a:spcPts val="1500"/>
                        </a:lnSpc>
                        <a:spcAft>
                          <a:spcPts val="1500"/>
                        </a:spcAft>
                      </a:pPr>
                      <a:r>
                        <a:rPr lang="en-IN" sz="1900" dirty="0">
                          <a:effectLst/>
                        </a:rPr>
                        <a:t>Simple attribute</a:t>
                      </a:r>
                      <a:endParaRPr lang="en-IN"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4464" marR="64464" marT="64464" marB="64464"/>
                </a:tc>
                <a:tc>
                  <a:txBody>
                    <a:bodyPr/>
                    <a:lstStyle/>
                    <a:p>
                      <a:pPr algn="l">
                        <a:lnSpc>
                          <a:spcPts val="1500"/>
                        </a:lnSpc>
                        <a:spcAft>
                          <a:spcPts val="1500"/>
                        </a:spcAft>
                      </a:pPr>
                      <a:r>
                        <a:rPr lang="en-IN" sz="1900" dirty="0">
                          <a:effectLst/>
                        </a:rPr>
                        <a:t>Simple attributes can't be divided any further. For example, a student's contact number. It is also called an atomic value.</a:t>
                      </a:r>
                      <a:endParaRPr lang="en-IN"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4464" marR="64464" marT="64464" marB="64464"/>
                </a:tc>
              </a:tr>
              <a:tr h="667233">
                <a:tc>
                  <a:txBody>
                    <a:bodyPr/>
                    <a:lstStyle/>
                    <a:p>
                      <a:pPr algn="l">
                        <a:lnSpc>
                          <a:spcPts val="1500"/>
                        </a:lnSpc>
                        <a:spcAft>
                          <a:spcPts val="1500"/>
                        </a:spcAft>
                      </a:pPr>
                      <a:r>
                        <a:rPr lang="en-IN" sz="1900" dirty="0">
                          <a:effectLst/>
                        </a:rPr>
                        <a:t>Composite attribute</a:t>
                      </a:r>
                      <a:endParaRPr lang="en-IN"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4464" marR="64464" marT="64464" marB="64464"/>
                </a:tc>
                <a:tc>
                  <a:txBody>
                    <a:bodyPr/>
                    <a:lstStyle/>
                    <a:p>
                      <a:pPr algn="l">
                        <a:lnSpc>
                          <a:spcPts val="1500"/>
                        </a:lnSpc>
                        <a:spcAft>
                          <a:spcPts val="1500"/>
                        </a:spcAft>
                      </a:pPr>
                      <a:r>
                        <a:rPr lang="en-IN" sz="1900" dirty="0">
                          <a:effectLst/>
                        </a:rPr>
                        <a:t>It is possible to break down composite attribute. For example, a student's full name may be further divided into first name, second name, and last name.</a:t>
                      </a:r>
                      <a:endParaRPr lang="en-IN"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4464" marR="64464" marT="64464" marB="64464"/>
                </a:tc>
              </a:tr>
              <a:tr h="1030176">
                <a:tc>
                  <a:txBody>
                    <a:bodyPr/>
                    <a:lstStyle/>
                    <a:p>
                      <a:pPr algn="l">
                        <a:lnSpc>
                          <a:spcPts val="1500"/>
                        </a:lnSpc>
                        <a:spcAft>
                          <a:spcPts val="1500"/>
                        </a:spcAft>
                      </a:pPr>
                      <a:r>
                        <a:rPr lang="en-IN" sz="1900" dirty="0">
                          <a:effectLst/>
                        </a:rPr>
                        <a:t>Derived attribute</a:t>
                      </a:r>
                      <a:endParaRPr lang="en-IN"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4464" marR="64464" marT="64464" marB="64464"/>
                </a:tc>
                <a:tc>
                  <a:txBody>
                    <a:bodyPr/>
                    <a:lstStyle/>
                    <a:p>
                      <a:pPr algn="l">
                        <a:lnSpc>
                          <a:spcPts val="1500"/>
                        </a:lnSpc>
                        <a:spcAft>
                          <a:spcPts val="1500"/>
                        </a:spcAft>
                      </a:pPr>
                      <a:r>
                        <a:rPr lang="en-IN" sz="1900" dirty="0">
                          <a:effectLst/>
                        </a:rPr>
                        <a:t>This type of attribute does not include in the physical database. However, their values are derived from other attributes present in the database. For example, age should not be stored directly. Instead, it should be derived from the DOB of that employee.</a:t>
                      </a:r>
                      <a:endParaRPr lang="en-IN"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4464" marR="64464" marT="64464" marB="64464"/>
                </a:tc>
              </a:tr>
              <a:tr h="667233">
                <a:tc>
                  <a:txBody>
                    <a:bodyPr/>
                    <a:lstStyle/>
                    <a:p>
                      <a:pPr algn="l">
                        <a:lnSpc>
                          <a:spcPts val="1500"/>
                        </a:lnSpc>
                        <a:spcAft>
                          <a:spcPts val="1500"/>
                        </a:spcAft>
                      </a:pPr>
                      <a:r>
                        <a:rPr lang="en-IN" sz="1900" dirty="0">
                          <a:effectLst/>
                        </a:rPr>
                        <a:t>Multivalued attribute</a:t>
                      </a:r>
                      <a:endParaRPr lang="en-IN"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4464" marR="64464" marT="64464" marB="64464"/>
                </a:tc>
                <a:tc>
                  <a:txBody>
                    <a:bodyPr/>
                    <a:lstStyle/>
                    <a:p>
                      <a:pPr algn="l">
                        <a:lnSpc>
                          <a:spcPts val="1500"/>
                        </a:lnSpc>
                        <a:spcAft>
                          <a:spcPts val="1500"/>
                        </a:spcAft>
                      </a:pPr>
                      <a:r>
                        <a:rPr lang="en-IN" sz="1900" dirty="0">
                          <a:effectLst/>
                        </a:rPr>
                        <a:t>Multivalued attributes can have more than one values. For example, a student can have more than one mobile number, email address, etc.</a:t>
                      </a:r>
                      <a:endParaRPr lang="en-IN"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4464" marR="64464" marT="64464" marB="64464"/>
                </a:tc>
              </a:tr>
            </a:tbl>
          </a:graphicData>
        </a:graphic>
      </p:graphicFrame>
      <p:sp>
        <p:nvSpPr>
          <p:cNvPr id="2" name="Slide Number Placeholder 1"/>
          <p:cNvSpPr>
            <a:spLocks noGrp="1"/>
          </p:cNvSpPr>
          <p:nvPr>
            <p:ph type="sldNum" sz="quarter" idx="12"/>
          </p:nvPr>
        </p:nvSpPr>
        <p:spPr/>
        <p:txBody>
          <a:bodyPr/>
          <a:lstStyle/>
          <a:p>
            <a:fld id="{63F454EC-4F76-4F6E-8275-D8A9EF90DE53}" type="slidenum">
              <a:rPr lang="en-IN" smtClean="0"/>
              <a:t>41</a:t>
            </a:fld>
            <a:endParaRPr lang="en-IN"/>
          </a:p>
        </p:txBody>
      </p:sp>
    </p:spTree>
    <p:extLst>
      <p:ext uri="{BB962C8B-B14F-4D97-AF65-F5344CB8AC3E}">
        <p14:creationId xmlns:p14="http://schemas.microsoft.com/office/powerpoint/2010/main" val="32786783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www.guru99.com/images/1/100518_0621_ERDiagramTu7.pn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35984" y="905812"/>
            <a:ext cx="7702882" cy="3734427"/>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42</a:t>
            </a:fld>
            <a:endParaRPr lang="en-IN"/>
          </a:p>
        </p:txBody>
      </p:sp>
    </p:spTree>
    <p:extLst>
      <p:ext uri="{BB962C8B-B14F-4D97-AF65-F5344CB8AC3E}">
        <p14:creationId xmlns:p14="http://schemas.microsoft.com/office/powerpoint/2010/main" val="40411510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6" y="106009"/>
            <a:ext cx="4044287" cy="3865491"/>
          </a:xfrm>
        </p:spPr>
        <p:txBody>
          <a:bodyPr>
            <a:normAutofit fontScale="92500" lnSpcReduction="10000"/>
          </a:bodyPr>
          <a:lstStyle/>
          <a:p>
            <a:pPr marL="0" indent="0">
              <a:buNone/>
            </a:pPr>
            <a:r>
              <a:rPr lang="en-IN" b="1" dirty="0"/>
              <a:t>1.One-to-one:</a:t>
            </a:r>
            <a:endParaRPr lang="en-IN" dirty="0"/>
          </a:p>
          <a:p>
            <a:r>
              <a:rPr lang="en-IN" dirty="0"/>
              <a:t>One entity from entity set X can be associated with at most one entity of entity set Y and vice versa.</a:t>
            </a:r>
          </a:p>
          <a:p>
            <a:r>
              <a:rPr lang="en-IN" dirty="0"/>
              <a:t>Example: One student can register for numerous courses. However, all those courses have a single line back to that one student.</a:t>
            </a:r>
          </a:p>
          <a:p>
            <a:endParaRPr lang="en-IN" dirty="0"/>
          </a:p>
        </p:txBody>
      </p:sp>
      <p:pic>
        <p:nvPicPr>
          <p:cNvPr id="4" name="Picture 3" descr="https://www.guru99.com/images/1/100518_0621_ERDiagramTu8.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00251" y="4544705"/>
            <a:ext cx="3603010" cy="1815152"/>
          </a:xfrm>
          <a:prstGeom prst="rect">
            <a:avLst/>
          </a:prstGeom>
          <a:noFill/>
          <a:ln>
            <a:noFill/>
          </a:ln>
        </p:spPr>
      </p:pic>
      <p:sp>
        <p:nvSpPr>
          <p:cNvPr id="5" name="Rectangle 4"/>
          <p:cNvSpPr/>
          <p:nvPr/>
        </p:nvSpPr>
        <p:spPr>
          <a:xfrm>
            <a:off x="4444622" y="106008"/>
            <a:ext cx="4508309" cy="3693319"/>
          </a:xfrm>
          <a:prstGeom prst="rect">
            <a:avLst/>
          </a:prstGeom>
        </p:spPr>
        <p:txBody>
          <a:bodyPr wrap="square">
            <a:spAutoFit/>
          </a:bodyPr>
          <a:lstStyle/>
          <a:p>
            <a:r>
              <a:rPr lang="en-IN" sz="2000" b="1" dirty="0">
                <a:solidFill>
                  <a:srgbClr val="222222"/>
                </a:solidFill>
                <a:latin typeface="Arial" panose="020B0604020202020204" pitchFamily="34" charset="0"/>
                <a:ea typeface="Times New Roman" panose="02020603050405020304" pitchFamily="18" charset="0"/>
              </a:rPr>
              <a:t>2.One-to-many:</a:t>
            </a:r>
          </a:p>
          <a:p>
            <a:endParaRPr lang="en-IN" sz="1400" dirty="0">
              <a:latin typeface="Times New Roman" panose="02020603050405020304" pitchFamily="18" charset="0"/>
              <a:ea typeface="Times New Roman" panose="02020603050405020304" pitchFamily="18" charset="0"/>
            </a:endParaRPr>
          </a:p>
          <a:p>
            <a:r>
              <a:rPr lang="en-IN" sz="2500" dirty="0">
                <a:solidFill>
                  <a:srgbClr val="222222"/>
                </a:solidFill>
                <a:latin typeface="Arial" panose="020B0604020202020204" pitchFamily="34" charset="0"/>
                <a:ea typeface="Times New Roman" panose="02020603050405020304" pitchFamily="18" charset="0"/>
              </a:rPr>
              <a:t>One entity from entity set X can be associated with multiple entities of entity set Y, but an entity from entity set Y can be associated with at least one entity.</a:t>
            </a:r>
            <a:endParaRPr lang="en-IN" sz="2500" dirty="0">
              <a:latin typeface="Times New Roman" panose="02020603050405020304" pitchFamily="18" charset="0"/>
              <a:ea typeface="Times New Roman" panose="02020603050405020304" pitchFamily="18" charset="0"/>
            </a:endParaRPr>
          </a:p>
          <a:p>
            <a:r>
              <a:rPr lang="en-IN" sz="2500" dirty="0">
                <a:solidFill>
                  <a:srgbClr val="222222"/>
                </a:solidFill>
                <a:latin typeface="Arial" panose="020B0604020202020204" pitchFamily="34" charset="0"/>
                <a:ea typeface="Times New Roman" panose="02020603050405020304" pitchFamily="18" charset="0"/>
              </a:rPr>
              <a:t>For example, one class is consisting of multiple students.</a:t>
            </a:r>
            <a:endParaRPr lang="en-IN" sz="2500" dirty="0">
              <a:latin typeface="Times New Roman" panose="02020603050405020304" pitchFamily="18" charset="0"/>
              <a:ea typeface="Times New Roman" panose="02020603050405020304" pitchFamily="18" charset="0"/>
            </a:endParaRPr>
          </a:p>
        </p:txBody>
      </p:sp>
      <p:pic>
        <p:nvPicPr>
          <p:cNvPr id="6" name="Picture 5" descr="https://www.guru99.com/images/1/100518_0621_ERDiagramTu9.pn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4322288" y="4544705"/>
            <a:ext cx="4630643" cy="2021461"/>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43</a:t>
            </a:fld>
            <a:endParaRPr lang="en-IN"/>
          </a:p>
        </p:txBody>
      </p:sp>
    </p:spTree>
    <p:extLst>
      <p:ext uri="{BB962C8B-B14F-4D97-AF65-F5344CB8AC3E}">
        <p14:creationId xmlns:p14="http://schemas.microsoft.com/office/powerpoint/2010/main" val="17778112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597"/>
            <a:ext cx="4544704" cy="4329515"/>
          </a:xfrm>
        </p:spPr>
        <p:txBody>
          <a:bodyPr>
            <a:normAutofit fontScale="92500"/>
          </a:bodyPr>
          <a:lstStyle/>
          <a:p>
            <a:pPr marL="0" indent="0">
              <a:buNone/>
            </a:pPr>
            <a:r>
              <a:rPr lang="en-IN" b="1" dirty="0" smtClean="0"/>
              <a:t>3</a:t>
            </a:r>
            <a:r>
              <a:rPr lang="en-IN" b="1" dirty="0"/>
              <a:t>. Many to One</a:t>
            </a:r>
            <a:endParaRPr lang="en-IN" dirty="0"/>
          </a:p>
          <a:p>
            <a:r>
              <a:rPr lang="en-IN" dirty="0"/>
              <a:t>More than one entity from entity set X can be associated with at most one entity of entity set Y. However, an entity from entity set Y may or may not be associated with more than one entity from entity set X.</a:t>
            </a:r>
          </a:p>
          <a:p>
            <a:r>
              <a:rPr lang="en-IN" dirty="0"/>
              <a:t>For example, many students belong to the same class.</a:t>
            </a:r>
          </a:p>
          <a:p>
            <a:endParaRPr lang="en-IN" dirty="0"/>
          </a:p>
        </p:txBody>
      </p:sp>
      <p:pic>
        <p:nvPicPr>
          <p:cNvPr id="4" name="Picture 3" descr="https://www.guru99.com/images/1/100518_0621_ERDiagramTu10.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19417" y="4905660"/>
            <a:ext cx="4329754" cy="1317720"/>
          </a:xfrm>
          <a:prstGeom prst="rect">
            <a:avLst/>
          </a:prstGeom>
          <a:noFill/>
          <a:ln>
            <a:noFill/>
          </a:ln>
        </p:spPr>
      </p:pic>
      <p:sp>
        <p:nvSpPr>
          <p:cNvPr id="5" name="Rectangle 4"/>
          <p:cNvSpPr/>
          <p:nvPr/>
        </p:nvSpPr>
        <p:spPr>
          <a:xfrm>
            <a:off x="4544704" y="160598"/>
            <a:ext cx="4599295" cy="4093428"/>
          </a:xfrm>
          <a:prstGeom prst="rect">
            <a:avLst/>
          </a:prstGeom>
        </p:spPr>
        <p:txBody>
          <a:bodyPr wrap="square">
            <a:spAutoFit/>
          </a:bodyPr>
          <a:lstStyle/>
          <a:p>
            <a:r>
              <a:rPr lang="en-IN" sz="2400" b="1" dirty="0" smtClean="0">
                <a:solidFill>
                  <a:srgbClr val="222222"/>
                </a:solidFill>
                <a:latin typeface="Arial" panose="020B0604020202020204" pitchFamily="34" charset="0"/>
                <a:ea typeface="Times New Roman" panose="02020603050405020304" pitchFamily="18" charset="0"/>
              </a:rPr>
              <a:t>4</a:t>
            </a:r>
            <a:r>
              <a:rPr lang="en-IN" sz="2400" b="1" dirty="0">
                <a:solidFill>
                  <a:srgbClr val="222222"/>
                </a:solidFill>
                <a:latin typeface="Arial" panose="020B0604020202020204" pitchFamily="34" charset="0"/>
                <a:ea typeface="Times New Roman" panose="02020603050405020304" pitchFamily="18" charset="0"/>
              </a:rPr>
              <a:t>. Many to Many:</a:t>
            </a:r>
          </a:p>
          <a:p>
            <a:endParaRPr lang="en-IN" sz="2000" dirty="0">
              <a:latin typeface="Times New Roman" panose="02020603050405020304" pitchFamily="18" charset="0"/>
              <a:ea typeface="Times New Roman" panose="02020603050405020304" pitchFamily="18" charset="0"/>
            </a:endParaRPr>
          </a:p>
          <a:p>
            <a:r>
              <a:rPr lang="en-IN" sz="2400" dirty="0">
                <a:solidFill>
                  <a:srgbClr val="222222"/>
                </a:solidFill>
                <a:latin typeface="Arial" panose="020B0604020202020204" pitchFamily="34" charset="0"/>
                <a:ea typeface="Times New Roman" panose="02020603050405020304" pitchFamily="18" charset="0"/>
              </a:rPr>
              <a:t>One entity from X can be associated with more than one entity from Y and vice versa.</a:t>
            </a:r>
            <a:endParaRPr lang="en-IN" sz="2000" dirty="0">
              <a:latin typeface="Times New Roman" panose="02020603050405020304" pitchFamily="18" charset="0"/>
              <a:ea typeface="Times New Roman" panose="02020603050405020304" pitchFamily="18" charset="0"/>
            </a:endParaRPr>
          </a:p>
          <a:p>
            <a:r>
              <a:rPr lang="en-IN" sz="2400" dirty="0">
                <a:solidFill>
                  <a:srgbClr val="222222"/>
                </a:solidFill>
                <a:latin typeface="Arial" panose="020B0604020202020204" pitchFamily="34" charset="0"/>
                <a:ea typeface="Times New Roman" panose="02020603050405020304" pitchFamily="18" charset="0"/>
              </a:rPr>
              <a:t>For example, Students as a group are associated with multiple faculty members, and faculty members can be associated with multiple students.</a:t>
            </a:r>
            <a:endParaRPr lang="en-IN" sz="2000" dirty="0">
              <a:latin typeface="Times New Roman" panose="02020603050405020304" pitchFamily="18" charset="0"/>
              <a:ea typeface="Times New Roman" panose="02020603050405020304" pitchFamily="18" charset="0"/>
            </a:endParaRPr>
          </a:p>
        </p:txBody>
      </p:sp>
      <p:pic>
        <p:nvPicPr>
          <p:cNvPr id="6" name="Picture 5" descr="https://www.guru99.com/images/1/100518_0621_ERDiagramTu11.pn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4640239" y="4790363"/>
            <a:ext cx="4258102" cy="1542197"/>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44</a:t>
            </a:fld>
            <a:endParaRPr lang="en-IN"/>
          </a:p>
        </p:txBody>
      </p:sp>
    </p:spTree>
    <p:extLst>
      <p:ext uri="{BB962C8B-B14F-4D97-AF65-F5344CB8AC3E}">
        <p14:creationId xmlns:p14="http://schemas.microsoft.com/office/powerpoint/2010/main" val="38199599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478" y="177421"/>
            <a:ext cx="8679976" cy="3425588"/>
          </a:xfrm>
        </p:spPr>
        <p:txBody>
          <a:bodyPr>
            <a:normAutofit fontScale="77500" lnSpcReduction="20000"/>
          </a:bodyPr>
          <a:lstStyle/>
          <a:p>
            <a:pPr marL="0" indent="0">
              <a:buNone/>
            </a:pPr>
            <a:r>
              <a:rPr lang="en-IN" b="1" dirty="0"/>
              <a:t>ER- Diagram Notations</a:t>
            </a:r>
          </a:p>
          <a:p>
            <a:r>
              <a:rPr lang="en-IN" dirty="0"/>
              <a:t>ER- Diagram is a visual representation of data that describe how data is related to each other.</a:t>
            </a:r>
          </a:p>
          <a:p>
            <a:pPr lvl="0"/>
            <a:r>
              <a:rPr lang="en-IN" b="1" dirty="0"/>
              <a:t>Rectangles: </a:t>
            </a:r>
            <a:r>
              <a:rPr lang="en-IN" dirty="0"/>
              <a:t>This symbol represent entity types</a:t>
            </a:r>
          </a:p>
          <a:p>
            <a:pPr lvl="0"/>
            <a:r>
              <a:rPr lang="en-IN" b="1" dirty="0"/>
              <a:t>Ellipses : </a:t>
            </a:r>
            <a:r>
              <a:rPr lang="en-IN" dirty="0"/>
              <a:t>Symbol</a:t>
            </a:r>
            <a:r>
              <a:rPr lang="en-IN" b="1" dirty="0"/>
              <a:t> </a:t>
            </a:r>
            <a:r>
              <a:rPr lang="en-IN" dirty="0"/>
              <a:t>represent attributes</a:t>
            </a:r>
          </a:p>
          <a:p>
            <a:pPr lvl="0"/>
            <a:r>
              <a:rPr lang="en-IN" b="1" dirty="0"/>
              <a:t>Diamonds: </a:t>
            </a:r>
            <a:r>
              <a:rPr lang="en-IN" dirty="0"/>
              <a:t>This symbol</a:t>
            </a:r>
            <a:r>
              <a:rPr lang="en-IN" b="1" dirty="0"/>
              <a:t> </a:t>
            </a:r>
            <a:r>
              <a:rPr lang="en-IN" dirty="0"/>
              <a:t>represents relationship types</a:t>
            </a:r>
          </a:p>
          <a:p>
            <a:pPr lvl="0"/>
            <a:r>
              <a:rPr lang="en-IN" b="1" dirty="0"/>
              <a:t>Lines: </a:t>
            </a:r>
            <a:r>
              <a:rPr lang="en-IN" dirty="0"/>
              <a:t>It links attributes to entity types and entity types with other relationship types</a:t>
            </a:r>
          </a:p>
          <a:p>
            <a:pPr lvl="0"/>
            <a:r>
              <a:rPr lang="en-IN" b="1" dirty="0"/>
              <a:t>Primary key: </a:t>
            </a:r>
            <a:r>
              <a:rPr lang="en-IN" dirty="0"/>
              <a:t>attributes are underlined</a:t>
            </a:r>
          </a:p>
          <a:p>
            <a:pPr lvl="0"/>
            <a:r>
              <a:rPr lang="en-IN" b="1" dirty="0"/>
              <a:t>Double Ellipses: </a:t>
            </a:r>
            <a:r>
              <a:rPr lang="en-IN" dirty="0"/>
              <a:t>Represent multi-valued attributes</a:t>
            </a:r>
          </a:p>
          <a:p>
            <a:endParaRPr lang="en-IN" dirty="0"/>
          </a:p>
        </p:txBody>
      </p:sp>
      <p:pic>
        <p:nvPicPr>
          <p:cNvPr id="4" name="Picture 3" descr="https://www.guru99.com/images/1/100518_0621_ERDiagramTu12.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186360" y="3616657"/>
            <a:ext cx="6897663" cy="3057097"/>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45</a:t>
            </a:fld>
            <a:endParaRPr lang="en-IN"/>
          </a:p>
        </p:txBody>
      </p:sp>
    </p:spTree>
    <p:extLst>
      <p:ext uri="{BB962C8B-B14F-4D97-AF65-F5344CB8AC3E}">
        <p14:creationId xmlns:p14="http://schemas.microsoft.com/office/powerpoint/2010/main" val="25565356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82222" y="97051"/>
            <a:ext cx="5595582" cy="107721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sz="2400" b="1" dirty="0">
                <a:solidFill>
                  <a:srgbClr val="222222"/>
                </a:solidFill>
                <a:latin typeface="Arial" panose="020B0604020202020204" pitchFamily="34" charset="0"/>
                <a:ea typeface="Times New Roman" panose="02020603050405020304" pitchFamily="18" charset="0"/>
                <a:cs typeface="Arial" panose="020B0604020202020204" pitchFamily="34" charset="0"/>
              </a:rPr>
              <a:t>Steps to Create an ERD</a:t>
            </a:r>
            <a:endParaRPr lang="en-US" altLang="en-US" sz="2400" b="1" dirty="0">
              <a:ea typeface="Times New Roman" panose="02020603050405020304" pitchFamily="18" charset="0"/>
            </a:endParaRPr>
          </a:p>
          <a:p>
            <a:pPr eaLnBrk="0" fontAlgn="base" hangingPunct="0">
              <a:spcBef>
                <a:spcPct val="0"/>
              </a:spcBef>
              <a:spcAft>
                <a:spcPct val="0"/>
              </a:spcAft>
            </a:pPr>
            <a:r>
              <a:rPr lang="en-US" altLang="en-US" sz="1600" dirty="0">
                <a:solidFill>
                  <a:srgbClr val="222222"/>
                </a:solidFill>
                <a:latin typeface="Arial" panose="020B0604020202020204" pitchFamily="34" charset="0"/>
                <a:ea typeface="Times New Roman" panose="02020603050405020304" pitchFamily="18" charset="0"/>
                <a:cs typeface="Arial" panose="020B0604020202020204" pitchFamily="34" charset="0"/>
              </a:rPr>
              <a:t>Following are the steps to create an ERD.</a:t>
            </a:r>
            <a:endParaRPr lang="en-US" altLang="en-US" sz="1600" dirty="0">
              <a:ea typeface="Times New Roman" panose="02020603050405020304" pitchFamily="18" charset="0"/>
            </a:endParaRPr>
          </a:p>
          <a:p>
            <a:pPr eaLnBrk="0" fontAlgn="base" hangingPunct="0">
              <a:spcBef>
                <a:spcPct val="0"/>
              </a:spcBef>
              <a:spcAft>
                <a:spcPct val="0"/>
              </a:spcAft>
            </a:pPr>
            <a:endParaRPr lang="en-US" altLang="en-US" sz="2400" dirty="0">
              <a:latin typeface="Arial" panose="020B0604020202020204" pitchFamily="34" charset="0"/>
            </a:endParaRPr>
          </a:p>
        </p:txBody>
      </p:sp>
      <p:pic>
        <p:nvPicPr>
          <p:cNvPr id="5121" name="Picture 15" descr="https://www.guru99.com/images/1/100518_0621_ERDiagramTu13.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1" y="1338042"/>
            <a:ext cx="6855015" cy="198565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13732" y="4291731"/>
            <a:ext cx="8265994" cy="1061829"/>
          </a:xfrm>
          <a:prstGeom prst="rect">
            <a:avLst/>
          </a:prstGeom>
          <a:solidFill>
            <a:srgbClr val="F7F7F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eaLnBrk="0" fontAlgn="base" hangingPunct="0">
              <a:spcBef>
                <a:spcPct val="0"/>
              </a:spcBef>
              <a:spcAft>
                <a:spcPct val="0"/>
              </a:spcAft>
            </a:pPr>
            <a:r>
              <a:rPr lang="en-US" altLang="en-US" sz="2000" dirty="0">
                <a:solidFill>
                  <a:srgbClr val="222222"/>
                </a:solidFill>
                <a:latin typeface="Arial" panose="020B0604020202020204" pitchFamily="34" charset="0"/>
                <a:ea typeface="Times New Roman" panose="02020603050405020304" pitchFamily="18" charset="0"/>
                <a:cs typeface="Arial" panose="020B0604020202020204" pitchFamily="34" charset="0"/>
              </a:rPr>
              <a:t>Let's study them with an example:</a:t>
            </a:r>
            <a:endParaRPr lang="en-US" altLang="en-US" sz="1400" dirty="0">
              <a:solidFill>
                <a:srgbClr val="222222"/>
              </a:solidFill>
              <a:latin typeface="Consolas" panose="020B0609020204030204" pitchFamily="49" charset="0"/>
              <a:ea typeface="Times New Roman" panose="02020603050405020304" pitchFamily="18" charset="0"/>
              <a:cs typeface="Consolas" panose="020B0609020204030204" pitchFamily="49" charset="0"/>
            </a:endParaRPr>
          </a:p>
          <a:p>
            <a:pPr eaLnBrk="0" fontAlgn="base" hangingPunct="0">
              <a:spcBef>
                <a:spcPct val="0"/>
              </a:spcBef>
              <a:spcAft>
                <a:spcPct val="0"/>
              </a:spcAft>
            </a:pPr>
            <a:r>
              <a:rPr lang="en-US" altLang="en-US" sz="1400" dirty="0">
                <a:solidFill>
                  <a:srgbClr val="222222"/>
                </a:solidFill>
                <a:latin typeface="Consolas" panose="020B0609020204030204" pitchFamily="49" charset="0"/>
                <a:ea typeface="Times New Roman" panose="02020603050405020304" pitchFamily="18" charset="0"/>
                <a:cs typeface="Consolas" panose="020B0609020204030204" pitchFamily="49" charset="0"/>
              </a:rPr>
              <a:t>In a university, a Student enrolls in Courses. A student must be assigned to at least one or more Courses. Each course is taught by a single Professor. To maintain instruction quality, a Professor can deliver only one course</a:t>
            </a:r>
            <a:r>
              <a:rPr lang="en-US" altLang="en-US" dirty="0"/>
              <a:t> </a:t>
            </a:r>
            <a:endParaRPr lang="en-US" altLang="en-US" sz="3200" dirty="0">
              <a:latin typeface="Arial" panose="020B0604020202020204" pitchFamily="34"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46</a:t>
            </a:fld>
            <a:endParaRPr lang="en-IN"/>
          </a:p>
        </p:txBody>
      </p:sp>
    </p:spTree>
    <p:extLst>
      <p:ext uri="{BB962C8B-B14F-4D97-AF65-F5344CB8AC3E}">
        <p14:creationId xmlns:p14="http://schemas.microsoft.com/office/powerpoint/2010/main" val="11644065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009" y="256133"/>
            <a:ext cx="4375244" cy="2555306"/>
          </a:xfrm>
        </p:spPr>
        <p:txBody>
          <a:bodyPr/>
          <a:lstStyle/>
          <a:p>
            <a:pPr marL="0" indent="0">
              <a:buNone/>
            </a:pPr>
            <a:r>
              <a:rPr lang="en-IN" b="1" dirty="0"/>
              <a:t>Step 1) Entity Identification</a:t>
            </a:r>
          </a:p>
          <a:p>
            <a:r>
              <a:rPr lang="en-IN" dirty="0"/>
              <a:t>We have three entities</a:t>
            </a:r>
          </a:p>
          <a:p>
            <a:pPr lvl="0"/>
            <a:r>
              <a:rPr lang="en-IN" dirty="0"/>
              <a:t>Student</a:t>
            </a:r>
          </a:p>
          <a:p>
            <a:pPr lvl="0"/>
            <a:r>
              <a:rPr lang="en-IN" dirty="0"/>
              <a:t>Course</a:t>
            </a:r>
          </a:p>
          <a:p>
            <a:pPr lvl="0"/>
            <a:r>
              <a:rPr lang="en-IN" dirty="0"/>
              <a:t>Professor</a:t>
            </a:r>
          </a:p>
          <a:p>
            <a:endParaRPr lang="en-IN" dirty="0"/>
          </a:p>
        </p:txBody>
      </p:sp>
      <p:pic>
        <p:nvPicPr>
          <p:cNvPr id="4" name="Picture 3" descr="https://www.guru99.com/images/1/100518_0621_ERDiagramTu14.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844954" y="655093"/>
            <a:ext cx="3998795" cy="1460310"/>
          </a:xfrm>
          <a:prstGeom prst="rect">
            <a:avLst/>
          </a:prstGeom>
          <a:noFill/>
          <a:ln>
            <a:noFill/>
          </a:ln>
        </p:spPr>
      </p:pic>
      <p:sp>
        <p:nvSpPr>
          <p:cNvPr id="5" name="Rectangle 4"/>
          <p:cNvSpPr/>
          <p:nvPr/>
        </p:nvSpPr>
        <p:spPr>
          <a:xfrm>
            <a:off x="174009" y="3189132"/>
            <a:ext cx="4070445" cy="2886881"/>
          </a:xfrm>
          <a:prstGeom prst="rect">
            <a:avLst/>
          </a:prstGeom>
        </p:spPr>
        <p:txBody>
          <a:bodyPr wrap="square">
            <a:spAutoFit/>
          </a:bodyPr>
          <a:lstStyle/>
          <a:p>
            <a:pPr>
              <a:lnSpc>
                <a:spcPct val="107000"/>
              </a:lnSpc>
              <a:spcBef>
                <a:spcPts val="200"/>
              </a:spcBef>
            </a:pPr>
            <a:r>
              <a:rPr lang="en-IN" sz="2800" b="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Step 2) Relationship Identification</a:t>
            </a:r>
            <a:endParaRPr lang="en-IN" sz="2000" b="1"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endParaRPr>
          </a:p>
          <a:p>
            <a:r>
              <a:rPr lang="en-IN" sz="2400" dirty="0">
                <a:solidFill>
                  <a:srgbClr val="222222"/>
                </a:solidFill>
                <a:latin typeface="Arial" panose="020B0604020202020204" pitchFamily="34" charset="0"/>
                <a:ea typeface="Times New Roman" panose="02020603050405020304" pitchFamily="18" charset="0"/>
              </a:rPr>
              <a:t>We have the following two </a:t>
            </a:r>
            <a:r>
              <a:rPr lang="en-IN" sz="2400" dirty="0" smtClean="0">
                <a:solidFill>
                  <a:srgbClr val="222222"/>
                </a:solidFill>
                <a:latin typeface="Arial" panose="020B0604020202020204" pitchFamily="34" charset="0"/>
                <a:ea typeface="Times New Roman" panose="02020603050405020304" pitchFamily="18" charset="0"/>
              </a:rPr>
              <a:t>relationships</a:t>
            </a:r>
            <a:endParaRPr lang="en-IN" sz="2000" dirty="0">
              <a:latin typeface="Times New Roman" panose="02020603050405020304" pitchFamily="18" charset="0"/>
              <a:ea typeface="Times New Roman" panose="02020603050405020304" pitchFamily="18" charset="0"/>
            </a:endParaRPr>
          </a:p>
          <a:p>
            <a:r>
              <a:rPr lang="en-IN" sz="2400"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The </a:t>
            </a:r>
            <a:r>
              <a:rPr lang="en-IN" sz="2400" dirty="0">
                <a:solidFill>
                  <a:srgbClr val="222222"/>
                </a:solidFill>
                <a:latin typeface="Arial" panose="020B0604020202020204" pitchFamily="34" charset="0"/>
                <a:ea typeface="Calibri" panose="020F0502020204030204" pitchFamily="34" charset="0"/>
                <a:cs typeface="Times New Roman" panose="02020603050405020304" pitchFamily="18" charset="0"/>
              </a:rPr>
              <a:t>student is </a:t>
            </a:r>
            <a:r>
              <a:rPr lang="en-IN" sz="2400" b="1" dirty="0">
                <a:solidFill>
                  <a:srgbClr val="222222"/>
                </a:solidFill>
                <a:latin typeface="Arial" panose="020B0604020202020204" pitchFamily="34" charset="0"/>
                <a:ea typeface="Calibri" panose="020F0502020204030204" pitchFamily="34" charset="0"/>
                <a:cs typeface="Times New Roman" panose="02020603050405020304" pitchFamily="18" charset="0"/>
              </a:rPr>
              <a:t>assigned</a:t>
            </a:r>
            <a:r>
              <a:rPr lang="en-IN" sz="2400" dirty="0">
                <a:solidFill>
                  <a:srgbClr val="222222"/>
                </a:solidFill>
                <a:latin typeface="Arial" panose="020B0604020202020204" pitchFamily="34" charset="0"/>
                <a:ea typeface="Calibri" panose="020F0502020204030204" pitchFamily="34" charset="0"/>
                <a:cs typeface="Times New Roman" panose="02020603050405020304" pitchFamily="18" charset="0"/>
              </a:rPr>
              <a:t> a course</a:t>
            </a:r>
            <a:endParaRPr lang="en-IN"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buSzPts val="1000"/>
              <a:tabLst>
                <a:tab pos="457200" algn="l"/>
              </a:tabLst>
            </a:pPr>
            <a:r>
              <a:rPr lang="en-IN" sz="2400" dirty="0">
                <a:solidFill>
                  <a:srgbClr val="222222"/>
                </a:solidFill>
                <a:latin typeface="Arial" panose="020B0604020202020204" pitchFamily="34" charset="0"/>
                <a:ea typeface="Calibri" panose="020F0502020204030204" pitchFamily="34" charset="0"/>
                <a:cs typeface="Times New Roman" panose="02020603050405020304" pitchFamily="18" charset="0"/>
              </a:rPr>
              <a:t>Professor </a:t>
            </a:r>
            <a:r>
              <a:rPr lang="en-IN" sz="2400" b="1" dirty="0">
                <a:solidFill>
                  <a:srgbClr val="222222"/>
                </a:solidFill>
                <a:latin typeface="Arial" panose="020B0604020202020204" pitchFamily="34" charset="0"/>
                <a:ea typeface="Calibri" panose="020F0502020204030204" pitchFamily="34" charset="0"/>
                <a:cs typeface="Times New Roman" panose="02020603050405020304" pitchFamily="18" charset="0"/>
              </a:rPr>
              <a:t>delivers</a:t>
            </a:r>
            <a:r>
              <a:rPr lang="en-IN" sz="2400" dirty="0">
                <a:solidFill>
                  <a:srgbClr val="222222"/>
                </a:solidFill>
                <a:latin typeface="Arial" panose="020B0604020202020204" pitchFamily="34" charset="0"/>
                <a:ea typeface="Calibri" panose="020F0502020204030204" pitchFamily="34" charset="0"/>
                <a:cs typeface="Times New Roman" panose="02020603050405020304" pitchFamily="18" charset="0"/>
              </a:rPr>
              <a:t> a course</a:t>
            </a:r>
            <a:endParaRPr lang="en-IN"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https://www.guru99.com/images/1/100518_0621_ERDiagramTu15.pn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4244454" y="4258100"/>
            <a:ext cx="4708477" cy="1132765"/>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47</a:t>
            </a:fld>
            <a:endParaRPr lang="en-IN"/>
          </a:p>
        </p:txBody>
      </p:sp>
    </p:spTree>
    <p:extLst>
      <p:ext uri="{BB962C8B-B14F-4D97-AF65-F5344CB8AC3E}">
        <p14:creationId xmlns:p14="http://schemas.microsoft.com/office/powerpoint/2010/main" val="12378863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1304" y="215190"/>
            <a:ext cx="4316105" cy="2145874"/>
          </a:xfrm>
        </p:spPr>
        <p:txBody>
          <a:bodyPr>
            <a:normAutofit fontScale="77500" lnSpcReduction="20000"/>
          </a:bodyPr>
          <a:lstStyle/>
          <a:p>
            <a:pPr marL="0" indent="0">
              <a:buNone/>
            </a:pPr>
            <a:r>
              <a:rPr lang="en-IN" b="1" dirty="0"/>
              <a:t>Step 3) Cardinality Identification</a:t>
            </a:r>
          </a:p>
          <a:p>
            <a:r>
              <a:rPr lang="en-IN" dirty="0"/>
              <a:t>For them problem statement we know that,</a:t>
            </a:r>
          </a:p>
          <a:p>
            <a:pPr lvl="0"/>
            <a:r>
              <a:rPr lang="en-IN" dirty="0"/>
              <a:t>A student can be assigned </a:t>
            </a:r>
            <a:r>
              <a:rPr lang="en-IN" b="1" dirty="0"/>
              <a:t>multiple</a:t>
            </a:r>
            <a:r>
              <a:rPr lang="en-IN" dirty="0"/>
              <a:t> courses</a:t>
            </a:r>
          </a:p>
          <a:p>
            <a:pPr lvl="0"/>
            <a:r>
              <a:rPr lang="en-IN" dirty="0"/>
              <a:t>A Professor can deliver only </a:t>
            </a:r>
            <a:r>
              <a:rPr lang="en-IN" b="1" dirty="0"/>
              <a:t>one</a:t>
            </a:r>
            <a:r>
              <a:rPr lang="en-IN" dirty="0"/>
              <a:t> course</a:t>
            </a:r>
          </a:p>
          <a:p>
            <a:endParaRPr lang="en-IN" dirty="0"/>
          </a:p>
        </p:txBody>
      </p:sp>
      <p:pic>
        <p:nvPicPr>
          <p:cNvPr id="4" name="Picture 3" descr="https://www.guru99.com/images/1/100518_0621_ERDiagramTu16.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158854" y="341194"/>
            <a:ext cx="3807725" cy="1267556"/>
          </a:xfrm>
          <a:prstGeom prst="rect">
            <a:avLst/>
          </a:prstGeom>
          <a:noFill/>
          <a:ln>
            <a:noFill/>
          </a:ln>
        </p:spPr>
      </p:pic>
      <p:sp>
        <p:nvSpPr>
          <p:cNvPr id="5" name="Rectangle 4"/>
          <p:cNvSpPr/>
          <p:nvPr/>
        </p:nvSpPr>
        <p:spPr>
          <a:xfrm>
            <a:off x="201304" y="2788830"/>
            <a:ext cx="4111042" cy="3170099"/>
          </a:xfrm>
          <a:prstGeom prst="rect">
            <a:avLst/>
          </a:prstGeom>
        </p:spPr>
        <p:txBody>
          <a:bodyPr wrap="square">
            <a:spAutoFit/>
          </a:bodyPr>
          <a:lstStyle/>
          <a:p>
            <a:r>
              <a:rPr lang="en-IN" sz="2000" b="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Step 4) Identify Attributes</a:t>
            </a:r>
            <a:endParaRPr lang="en-IN" sz="1600" b="1"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endParaRPr>
          </a:p>
          <a:p>
            <a:r>
              <a:rPr lang="en-IN" dirty="0" smtClean="0">
                <a:solidFill>
                  <a:srgbClr val="222222"/>
                </a:solidFill>
                <a:latin typeface="Arial" panose="020B0604020202020204" pitchFamily="34" charset="0"/>
                <a:ea typeface="Times New Roman" panose="02020603050405020304" pitchFamily="18" charset="0"/>
              </a:rPr>
              <a:t>Once</a:t>
            </a:r>
            <a:r>
              <a:rPr lang="en-IN" dirty="0">
                <a:solidFill>
                  <a:srgbClr val="222222"/>
                </a:solidFill>
                <a:latin typeface="Arial" panose="020B0604020202020204" pitchFamily="34" charset="0"/>
                <a:ea typeface="Times New Roman" panose="02020603050405020304" pitchFamily="18" charset="0"/>
              </a:rPr>
              <a:t>, you have a list of Attributes, you need to map them to the identified entities. Ensure an attribute is to be paired with exactly one entity. If you think an attribute should belong to more than one entity, use a modifier to make it unique.</a:t>
            </a:r>
            <a:endParaRPr lang="en-IN" sz="1600" dirty="0">
              <a:latin typeface="Times New Roman" panose="02020603050405020304" pitchFamily="18" charset="0"/>
              <a:ea typeface="Times New Roman" panose="02020603050405020304" pitchFamily="18" charset="0"/>
            </a:endParaRPr>
          </a:p>
          <a:p>
            <a:r>
              <a:rPr lang="en-IN" dirty="0">
                <a:solidFill>
                  <a:srgbClr val="222222"/>
                </a:solidFill>
                <a:latin typeface="Arial" panose="020B0604020202020204" pitchFamily="34" charset="0"/>
                <a:ea typeface="Times New Roman" panose="02020603050405020304" pitchFamily="18" charset="0"/>
              </a:rPr>
              <a:t>Once the mapping is done, identify the primary Keys. If a unique key is not readily available, create one.</a:t>
            </a:r>
            <a:endParaRPr lang="en-IN" sz="1600" dirty="0">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29233988"/>
              </p:ext>
            </p:extLst>
          </p:nvPr>
        </p:nvGraphicFramePr>
        <p:xfrm>
          <a:off x="4517409" y="1889371"/>
          <a:ext cx="4417326" cy="2203888"/>
        </p:xfrm>
        <a:graphic>
          <a:graphicData uri="http://schemas.openxmlformats.org/drawingml/2006/table">
            <a:tbl>
              <a:tblPr firstRow="1" firstCol="1" bandRow="1">
                <a:tableStyleId>{5C22544A-7EE6-4342-B048-85BDC9FD1C3A}</a:tableStyleId>
              </a:tblPr>
              <a:tblGrid>
                <a:gridCol w="1472442"/>
                <a:gridCol w="1472442"/>
                <a:gridCol w="1472442"/>
              </a:tblGrid>
              <a:tr h="550972">
                <a:tc>
                  <a:txBody>
                    <a:bodyPr/>
                    <a:lstStyle/>
                    <a:p>
                      <a:pPr>
                        <a:lnSpc>
                          <a:spcPts val="1500"/>
                        </a:lnSpc>
                      </a:pPr>
                      <a:r>
                        <a:rPr lang="en-IN" sz="1500" dirty="0">
                          <a:effectLst/>
                        </a:rPr>
                        <a:t>Entity</a:t>
                      </a:r>
                      <a:endParaRPr lang="en-IN" sz="1500" dirty="0">
                        <a:effectLst/>
                        <a:latin typeface="Calibri" panose="020F0502020204030204" pitchFamily="34" charset="0"/>
                        <a:ea typeface="Times New Roman" panose="02020603050405020304" pitchFamily="18" charset="0"/>
                      </a:endParaRPr>
                    </a:p>
                  </a:txBody>
                  <a:tcPr marL="76200" marR="76200" marT="76200" marB="76200"/>
                </a:tc>
                <a:tc>
                  <a:txBody>
                    <a:bodyPr/>
                    <a:lstStyle/>
                    <a:p>
                      <a:pPr>
                        <a:lnSpc>
                          <a:spcPts val="1500"/>
                        </a:lnSpc>
                      </a:pPr>
                      <a:r>
                        <a:rPr lang="en-IN" sz="1500" dirty="0">
                          <a:effectLst/>
                        </a:rPr>
                        <a:t>Primary Key</a:t>
                      </a:r>
                      <a:endParaRPr lang="en-IN" sz="1500" dirty="0">
                        <a:effectLst/>
                        <a:latin typeface="Calibri" panose="020F0502020204030204" pitchFamily="34" charset="0"/>
                        <a:ea typeface="Times New Roman" panose="02020603050405020304" pitchFamily="18" charset="0"/>
                      </a:endParaRPr>
                    </a:p>
                  </a:txBody>
                  <a:tcPr marL="76200" marR="76200" marT="76200" marB="76200"/>
                </a:tc>
                <a:tc>
                  <a:txBody>
                    <a:bodyPr/>
                    <a:lstStyle/>
                    <a:p>
                      <a:pPr>
                        <a:lnSpc>
                          <a:spcPts val="1500"/>
                        </a:lnSpc>
                      </a:pPr>
                      <a:r>
                        <a:rPr lang="en-IN" sz="1500">
                          <a:effectLst/>
                        </a:rPr>
                        <a:t>Attribute</a:t>
                      </a:r>
                      <a:endParaRPr lang="en-IN" sz="1500">
                        <a:effectLst/>
                        <a:latin typeface="Calibri" panose="020F0502020204030204" pitchFamily="34" charset="0"/>
                        <a:ea typeface="Times New Roman" panose="02020603050405020304" pitchFamily="18" charset="0"/>
                      </a:endParaRPr>
                    </a:p>
                  </a:txBody>
                  <a:tcPr marL="76200" marR="76200" marT="76200" marB="76200"/>
                </a:tc>
              </a:tr>
              <a:tr h="550972">
                <a:tc>
                  <a:txBody>
                    <a:bodyPr/>
                    <a:lstStyle/>
                    <a:p>
                      <a:pPr>
                        <a:lnSpc>
                          <a:spcPts val="1500"/>
                        </a:lnSpc>
                      </a:pPr>
                      <a:r>
                        <a:rPr lang="en-IN" sz="1900" dirty="0">
                          <a:effectLst/>
                        </a:rPr>
                        <a:t>Student</a:t>
                      </a:r>
                      <a:endParaRPr lang="en-IN" sz="1900" dirty="0">
                        <a:effectLst/>
                        <a:latin typeface="Calibri" panose="020F0502020204030204" pitchFamily="34" charset="0"/>
                        <a:ea typeface="Times New Roman" panose="02020603050405020304" pitchFamily="18" charset="0"/>
                      </a:endParaRPr>
                    </a:p>
                  </a:txBody>
                  <a:tcPr marL="76200" marR="76200" marT="76200" marB="76200"/>
                </a:tc>
                <a:tc>
                  <a:txBody>
                    <a:bodyPr/>
                    <a:lstStyle/>
                    <a:p>
                      <a:pPr>
                        <a:lnSpc>
                          <a:spcPts val="1500"/>
                        </a:lnSpc>
                      </a:pPr>
                      <a:r>
                        <a:rPr lang="en-IN" sz="1900" dirty="0" err="1">
                          <a:effectLst/>
                        </a:rPr>
                        <a:t>Student_ID</a:t>
                      </a:r>
                      <a:endParaRPr lang="en-IN" sz="1900" dirty="0">
                        <a:effectLst/>
                        <a:latin typeface="Calibri" panose="020F0502020204030204" pitchFamily="34" charset="0"/>
                        <a:ea typeface="Times New Roman" panose="02020603050405020304" pitchFamily="18" charset="0"/>
                      </a:endParaRPr>
                    </a:p>
                  </a:txBody>
                  <a:tcPr marL="76200" marR="76200" marT="76200" marB="76200"/>
                </a:tc>
                <a:tc>
                  <a:txBody>
                    <a:bodyPr/>
                    <a:lstStyle/>
                    <a:p>
                      <a:pPr>
                        <a:lnSpc>
                          <a:spcPts val="1500"/>
                        </a:lnSpc>
                      </a:pPr>
                      <a:r>
                        <a:rPr lang="en-IN" sz="1900" dirty="0" err="1">
                          <a:effectLst/>
                        </a:rPr>
                        <a:t>StudentName</a:t>
                      </a:r>
                      <a:endParaRPr lang="en-IN" sz="1900" dirty="0">
                        <a:effectLst/>
                        <a:latin typeface="Calibri" panose="020F0502020204030204" pitchFamily="34" charset="0"/>
                        <a:ea typeface="Times New Roman" panose="02020603050405020304" pitchFamily="18" charset="0"/>
                      </a:endParaRPr>
                    </a:p>
                  </a:txBody>
                  <a:tcPr marL="76200" marR="76200" marT="76200" marB="76200"/>
                </a:tc>
              </a:tr>
              <a:tr h="550972">
                <a:tc>
                  <a:txBody>
                    <a:bodyPr/>
                    <a:lstStyle/>
                    <a:p>
                      <a:pPr>
                        <a:lnSpc>
                          <a:spcPts val="1500"/>
                        </a:lnSpc>
                      </a:pPr>
                      <a:r>
                        <a:rPr lang="en-IN" sz="1900" dirty="0">
                          <a:effectLst/>
                        </a:rPr>
                        <a:t>Professor</a:t>
                      </a:r>
                      <a:endParaRPr lang="en-IN" sz="1900" dirty="0">
                        <a:effectLst/>
                        <a:latin typeface="Calibri" panose="020F0502020204030204" pitchFamily="34" charset="0"/>
                        <a:ea typeface="Times New Roman" panose="02020603050405020304" pitchFamily="18" charset="0"/>
                      </a:endParaRPr>
                    </a:p>
                  </a:txBody>
                  <a:tcPr marL="76200" marR="76200" marT="76200" marB="76200"/>
                </a:tc>
                <a:tc>
                  <a:txBody>
                    <a:bodyPr/>
                    <a:lstStyle/>
                    <a:p>
                      <a:pPr>
                        <a:lnSpc>
                          <a:spcPts val="1500"/>
                        </a:lnSpc>
                      </a:pPr>
                      <a:r>
                        <a:rPr lang="en-IN" sz="1900" dirty="0" err="1">
                          <a:effectLst/>
                        </a:rPr>
                        <a:t>Employee_ID</a:t>
                      </a:r>
                      <a:endParaRPr lang="en-IN" sz="1900" dirty="0">
                        <a:effectLst/>
                        <a:latin typeface="Calibri" panose="020F0502020204030204" pitchFamily="34" charset="0"/>
                        <a:ea typeface="Times New Roman" panose="02020603050405020304" pitchFamily="18" charset="0"/>
                      </a:endParaRPr>
                    </a:p>
                  </a:txBody>
                  <a:tcPr marL="76200" marR="76200" marT="76200" marB="76200"/>
                </a:tc>
                <a:tc>
                  <a:txBody>
                    <a:bodyPr/>
                    <a:lstStyle/>
                    <a:p>
                      <a:pPr>
                        <a:lnSpc>
                          <a:spcPts val="1500"/>
                        </a:lnSpc>
                      </a:pPr>
                      <a:r>
                        <a:rPr lang="en-IN" sz="1900" dirty="0" err="1">
                          <a:effectLst/>
                        </a:rPr>
                        <a:t>ProfessorName</a:t>
                      </a:r>
                      <a:endParaRPr lang="en-IN" sz="1900" dirty="0">
                        <a:effectLst/>
                        <a:latin typeface="Calibri" panose="020F0502020204030204" pitchFamily="34" charset="0"/>
                        <a:ea typeface="Times New Roman" panose="02020603050405020304" pitchFamily="18" charset="0"/>
                      </a:endParaRPr>
                    </a:p>
                  </a:txBody>
                  <a:tcPr marL="76200" marR="76200" marT="76200" marB="76200"/>
                </a:tc>
              </a:tr>
              <a:tr h="550972">
                <a:tc>
                  <a:txBody>
                    <a:bodyPr/>
                    <a:lstStyle/>
                    <a:p>
                      <a:pPr>
                        <a:lnSpc>
                          <a:spcPts val="1500"/>
                        </a:lnSpc>
                      </a:pPr>
                      <a:r>
                        <a:rPr lang="en-IN" sz="1900" dirty="0">
                          <a:effectLst/>
                        </a:rPr>
                        <a:t>Course</a:t>
                      </a:r>
                      <a:endParaRPr lang="en-IN" sz="1900" dirty="0">
                        <a:effectLst/>
                        <a:latin typeface="Calibri" panose="020F0502020204030204" pitchFamily="34" charset="0"/>
                        <a:ea typeface="Times New Roman" panose="02020603050405020304" pitchFamily="18" charset="0"/>
                      </a:endParaRPr>
                    </a:p>
                  </a:txBody>
                  <a:tcPr marL="76200" marR="76200" marT="76200" marB="76200"/>
                </a:tc>
                <a:tc>
                  <a:txBody>
                    <a:bodyPr/>
                    <a:lstStyle/>
                    <a:p>
                      <a:pPr>
                        <a:lnSpc>
                          <a:spcPts val="1500"/>
                        </a:lnSpc>
                      </a:pPr>
                      <a:r>
                        <a:rPr lang="en-IN" sz="1900" dirty="0" err="1">
                          <a:effectLst/>
                        </a:rPr>
                        <a:t>Course_ID</a:t>
                      </a:r>
                      <a:endParaRPr lang="en-IN" sz="1900" dirty="0">
                        <a:effectLst/>
                        <a:latin typeface="Calibri" panose="020F0502020204030204" pitchFamily="34" charset="0"/>
                        <a:ea typeface="Times New Roman" panose="02020603050405020304" pitchFamily="18" charset="0"/>
                      </a:endParaRPr>
                    </a:p>
                  </a:txBody>
                  <a:tcPr marL="76200" marR="76200" marT="76200" marB="76200"/>
                </a:tc>
                <a:tc>
                  <a:txBody>
                    <a:bodyPr/>
                    <a:lstStyle/>
                    <a:p>
                      <a:pPr>
                        <a:lnSpc>
                          <a:spcPts val="1500"/>
                        </a:lnSpc>
                      </a:pPr>
                      <a:r>
                        <a:rPr lang="en-IN" sz="1900" dirty="0" err="1">
                          <a:effectLst/>
                        </a:rPr>
                        <a:t>CourseName</a:t>
                      </a:r>
                      <a:endParaRPr lang="en-IN" sz="1900" dirty="0">
                        <a:effectLst/>
                        <a:latin typeface="Calibri" panose="020F0502020204030204" pitchFamily="34" charset="0"/>
                        <a:ea typeface="Times New Roman" panose="02020603050405020304" pitchFamily="18" charset="0"/>
                      </a:endParaRPr>
                    </a:p>
                  </a:txBody>
                  <a:tcPr marL="76200" marR="76200" marT="76200" marB="76200"/>
                </a:tc>
              </a:tr>
            </a:tbl>
          </a:graphicData>
        </a:graphic>
      </p:graphicFrame>
      <p:pic>
        <p:nvPicPr>
          <p:cNvPr id="7" name="Picture 6" descr="https://www.guru99.com/images/1/100518_0621_ERDiagramTu17.pn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4549254" y="4502480"/>
            <a:ext cx="4385481" cy="1787857"/>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48</a:t>
            </a:fld>
            <a:endParaRPr lang="en-IN"/>
          </a:p>
        </p:txBody>
      </p:sp>
    </p:spTree>
    <p:extLst>
      <p:ext uri="{BB962C8B-B14F-4D97-AF65-F5344CB8AC3E}">
        <p14:creationId xmlns:p14="http://schemas.microsoft.com/office/powerpoint/2010/main" val="35591561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785" y="174247"/>
            <a:ext cx="8311487" cy="1941157"/>
          </a:xfrm>
        </p:spPr>
        <p:txBody>
          <a:bodyPr>
            <a:normAutofit fontScale="92500" lnSpcReduction="10000"/>
          </a:bodyPr>
          <a:lstStyle/>
          <a:p>
            <a:r>
              <a:rPr lang="en-IN" dirty="0"/>
              <a:t>For Course Entity, attributes could be Duration, Credits, Assignments, etc. For the sake of ease we have considered just one attribute.</a:t>
            </a:r>
          </a:p>
          <a:p>
            <a:r>
              <a:rPr lang="en-IN" b="1" dirty="0"/>
              <a:t>Step 5) </a:t>
            </a:r>
            <a:r>
              <a:rPr lang="en-IN" b="1" dirty="0">
                <a:solidFill>
                  <a:srgbClr val="FF0000"/>
                </a:solidFill>
              </a:rPr>
              <a:t>Create the ERD</a:t>
            </a:r>
          </a:p>
          <a:p>
            <a:r>
              <a:rPr lang="en-IN" dirty="0"/>
              <a:t>A more modern representation of ERD Diagram</a:t>
            </a:r>
          </a:p>
          <a:p>
            <a:endParaRPr lang="en-IN" dirty="0"/>
          </a:p>
        </p:txBody>
      </p:sp>
      <p:pic>
        <p:nvPicPr>
          <p:cNvPr id="4" name="Picture 3" descr="https://www.guru99.com/images/1/100518_0621_ERDiagramTu18.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04715" y="2961564"/>
            <a:ext cx="8502557" cy="1364775"/>
          </a:xfrm>
          <a:prstGeom prst="rect">
            <a:avLst/>
          </a:prstGeom>
          <a:noFill/>
          <a:ln>
            <a:noFill/>
          </a:ln>
        </p:spPr>
      </p:pic>
      <p:sp>
        <p:nvSpPr>
          <p:cNvPr id="2" name="Slide Number Placeholder 1"/>
          <p:cNvSpPr>
            <a:spLocks noGrp="1"/>
          </p:cNvSpPr>
          <p:nvPr>
            <p:ph type="sldNum" sz="quarter" idx="12"/>
          </p:nvPr>
        </p:nvSpPr>
        <p:spPr/>
        <p:txBody>
          <a:bodyPr/>
          <a:lstStyle/>
          <a:p>
            <a:fld id="{63F454EC-4F76-4F6E-8275-D8A9EF90DE53}" type="slidenum">
              <a:rPr lang="en-IN" smtClean="0"/>
              <a:t>49</a:t>
            </a:fld>
            <a:endParaRPr lang="en-IN"/>
          </a:p>
        </p:txBody>
      </p:sp>
    </p:spTree>
    <p:extLst>
      <p:ext uri="{BB962C8B-B14F-4D97-AF65-F5344CB8AC3E}">
        <p14:creationId xmlns:p14="http://schemas.microsoft.com/office/powerpoint/2010/main" val="340120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6" y="177421"/>
            <a:ext cx="8679978" cy="6346209"/>
          </a:xfrm>
        </p:spPr>
        <p:txBody>
          <a:bodyPr>
            <a:normAutofit fontScale="92500" lnSpcReduction="20000"/>
          </a:bodyPr>
          <a:lstStyle/>
          <a:p>
            <a:pPr marL="0" indent="0">
              <a:buNone/>
            </a:pPr>
            <a:r>
              <a:rPr lang="en-IN" b="1" dirty="0"/>
              <a:t>History of DBMS</a:t>
            </a:r>
            <a:endParaRPr lang="en-IN" dirty="0"/>
          </a:p>
          <a:p>
            <a:r>
              <a:rPr lang="en-IN" dirty="0"/>
              <a:t>Here, are the important landmarks from the history:</a:t>
            </a:r>
          </a:p>
          <a:p>
            <a:pPr lvl="0"/>
            <a:r>
              <a:rPr lang="en-IN" dirty="0"/>
              <a:t>1960 - Charles Bachman designed first DBMS system</a:t>
            </a:r>
          </a:p>
          <a:p>
            <a:pPr lvl="0"/>
            <a:r>
              <a:rPr lang="en-IN" dirty="0"/>
              <a:t>1970 - </a:t>
            </a:r>
            <a:r>
              <a:rPr lang="en-IN" dirty="0" err="1"/>
              <a:t>Codd</a:t>
            </a:r>
            <a:r>
              <a:rPr lang="en-IN" dirty="0"/>
              <a:t> introduced IBM'S Information Management System (IMS)</a:t>
            </a:r>
          </a:p>
          <a:p>
            <a:pPr lvl="0"/>
            <a:r>
              <a:rPr lang="en-IN" dirty="0"/>
              <a:t>1976- Peter Chen coined and defined the Entity-relationship model also know as the ER model</a:t>
            </a:r>
          </a:p>
          <a:p>
            <a:pPr lvl="0"/>
            <a:r>
              <a:rPr lang="en-IN" dirty="0"/>
              <a:t>1980 - Relational Model becomes a widely accepted database component</a:t>
            </a:r>
          </a:p>
          <a:p>
            <a:pPr lvl="0"/>
            <a:r>
              <a:rPr lang="en-IN" dirty="0"/>
              <a:t>1985- Object-oriented DBMS develops.</a:t>
            </a:r>
          </a:p>
          <a:p>
            <a:pPr lvl="0"/>
            <a:r>
              <a:rPr lang="en-IN" dirty="0"/>
              <a:t>1990s- Incorporation of object-orientation in relational DBMS.</a:t>
            </a:r>
          </a:p>
          <a:p>
            <a:pPr lvl="0"/>
            <a:r>
              <a:rPr lang="en-IN" dirty="0"/>
              <a:t>1991- Microsoft ships MS access, a personal DBMS and that displaces all other personal DBMS products.</a:t>
            </a:r>
          </a:p>
          <a:p>
            <a:pPr lvl="0"/>
            <a:r>
              <a:rPr lang="en-IN" dirty="0"/>
              <a:t>1995: First Internet database applications</a:t>
            </a:r>
          </a:p>
          <a:p>
            <a:pPr lvl="0"/>
            <a:r>
              <a:rPr lang="en-IN" dirty="0"/>
              <a:t>1997: XML applied to database processing. Many vendors begin to integrate XML into DBMS products.</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5</a:t>
            </a:fld>
            <a:endParaRPr lang="en-IN"/>
          </a:p>
        </p:txBody>
      </p:sp>
    </p:spTree>
    <p:extLst>
      <p:ext uri="{BB962C8B-B14F-4D97-AF65-F5344CB8AC3E}">
        <p14:creationId xmlns:p14="http://schemas.microsoft.com/office/powerpoint/2010/main" val="4078757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478" y="228600"/>
            <a:ext cx="8734567" cy="6185848"/>
          </a:xfrm>
        </p:spPr>
        <p:txBody>
          <a:bodyPr>
            <a:normAutofit fontScale="92500" lnSpcReduction="10000"/>
          </a:bodyPr>
          <a:lstStyle/>
          <a:p>
            <a:pPr marL="0" indent="0">
              <a:buNone/>
            </a:pPr>
            <a:r>
              <a:rPr lang="en-IN" b="1" dirty="0"/>
              <a:t>Best Practices for Developing Effective ER </a:t>
            </a:r>
            <a:r>
              <a:rPr lang="en-IN" b="1" dirty="0" smtClean="0"/>
              <a:t>Diagrams</a:t>
            </a:r>
          </a:p>
          <a:p>
            <a:endParaRPr lang="en-IN" b="1" dirty="0"/>
          </a:p>
          <a:p>
            <a:pPr lvl="0"/>
            <a:r>
              <a:rPr lang="en-IN" dirty="0"/>
              <a:t>Eliminate any </a:t>
            </a:r>
            <a:r>
              <a:rPr lang="en-IN" dirty="0">
                <a:solidFill>
                  <a:srgbClr val="7030A0"/>
                </a:solidFill>
              </a:rPr>
              <a:t>redundant entities</a:t>
            </a:r>
            <a:r>
              <a:rPr lang="en-IN" dirty="0"/>
              <a:t> or relationships</a:t>
            </a:r>
          </a:p>
          <a:p>
            <a:pPr lvl="0"/>
            <a:r>
              <a:rPr lang="en-IN" dirty="0"/>
              <a:t>You need to make sure that all your </a:t>
            </a:r>
            <a:r>
              <a:rPr lang="en-IN" dirty="0">
                <a:solidFill>
                  <a:srgbClr val="7030A0"/>
                </a:solidFill>
              </a:rPr>
              <a:t>entities and relationships are properly </a:t>
            </a:r>
            <a:r>
              <a:rPr lang="en-IN" dirty="0" smtClean="0">
                <a:solidFill>
                  <a:srgbClr val="7030A0"/>
                </a:solidFill>
              </a:rPr>
              <a:t>labelled</a:t>
            </a:r>
            <a:endParaRPr lang="en-IN" dirty="0">
              <a:solidFill>
                <a:srgbClr val="7030A0"/>
              </a:solidFill>
            </a:endParaRPr>
          </a:p>
          <a:p>
            <a:pPr lvl="0"/>
            <a:r>
              <a:rPr lang="en-IN" dirty="0"/>
              <a:t>There may be various valid approaches to an ER diagram. You need to make sure that the </a:t>
            </a:r>
            <a:r>
              <a:rPr lang="en-IN" dirty="0">
                <a:solidFill>
                  <a:srgbClr val="7030A0"/>
                </a:solidFill>
              </a:rPr>
              <a:t>ER diagram supports all the data you need to store</a:t>
            </a:r>
          </a:p>
          <a:p>
            <a:pPr lvl="0"/>
            <a:r>
              <a:rPr lang="en-IN" dirty="0"/>
              <a:t>You should assure that </a:t>
            </a:r>
            <a:r>
              <a:rPr lang="en-IN" dirty="0">
                <a:solidFill>
                  <a:srgbClr val="7030A0"/>
                </a:solidFill>
              </a:rPr>
              <a:t>each entity only appears a single time in the ER diagram</a:t>
            </a:r>
          </a:p>
          <a:p>
            <a:pPr lvl="0"/>
            <a:r>
              <a:rPr lang="en-IN" dirty="0"/>
              <a:t>Name every relationship, entity, and attribute are represented on your diagram</a:t>
            </a:r>
          </a:p>
          <a:p>
            <a:pPr lvl="0"/>
            <a:r>
              <a:rPr lang="en-IN" dirty="0"/>
              <a:t>Never connect relationships to each other</a:t>
            </a:r>
          </a:p>
          <a:p>
            <a:pPr lvl="0"/>
            <a:r>
              <a:rPr lang="en-IN" dirty="0"/>
              <a:t>You should use </a:t>
            </a:r>
            <a:r>
              <a:rPr lang="en-IN" dirty="0" err="1"/>
              <a:t>colors</a:t>
            </a:r>
            <a:r>
              <a:rPr lang="en-IN" dirty="0"/>
              <a:t> to highlight important portions of the ER diagram</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50</a:t>
            </a:fld>
            <a:endParaRPr lang="en-IN"/>
          </a:p>
        </p:txBody>
      </p:sp>
    </p:spTree>
    <p:extLst>
      <p:ext uri="{BB962C8B-B14F-4D97-AF65-F5344CB8AC3E}">
        <p14:creationId xmlns:p14="http://schemas.microsoft.com/office/powerpoint/2010/main" val="282454309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069" y="283428"/>
            <a:ext cx="8789158" cy="6363032"/>
          </a:xfrm>
        </p:spPr>
        <p:txBody>
          <a:bodyPr>
            <a:normAutofit fontScale="70000" lnSpcReduction="20000"/>
          </a:bodyPr>
          <a:lstStyle/>
          <a:p>
            <a:pPr marL="0" indent="0">
              <a:buNone/>
            </a:pPr>
            <a:r>
              <a:rPr lang="en-IN" b="1" dirty="0"/>
              <a:t>Summary</a:t>
            </a:r>
          </a:p>
          <a:p>
            <a:pPr lvl="0"/>
            <a:r>
              <a:rPr lang="en-IN" dirty="0"/>
              <a:t>The ER model is a high-level data model diagram</a:t>
            </a:r>
          </a:p>
          <a:p>
            <a:pPr lvl="0"/>
            <a:r>
              <a:rPr lang="en-IN" dirty="0"/>
              <a:t>ER diagrams are a visual tool which is helpful to represent the ER model</a:t>
            </a:r>
          </a:p>
          <a:p>
            <a:pPr lvl="0"/>
            <a:r>
              <a:rPr lang="en-IN" dirty="0"/>
              <a:t>Entity relationship diagram displays the relationships of entity set stored in a database</a:t>
            </a:r>
          </a:p>
          <a:p>
            <a:pPr lvl="0"/>
            <a:r>
              <a:rPr lang="en-IN" dirty="0"/>
              <a:t>ER diagrams help you to define terms related to entity relationship </a:t>
            </a:r>
            <a:r>
              <a:rPr lang="en-IN" dirty="0" smtClean="0"/>
              <a:t>modelling.</a:t>
            </a:r>
            <a:endParaRPr lang="en-IN" dirty="0"/>
          </a:p>
          <a:p>
            <a:pPr lvl="0"/>
            <a:r>
              <a:rPr lang="en-IN" dirty="0"/>
              <a:t>ER model is based on </a:t>
            </a:r>
            <a:r>
              <a:rPr lang="en-IN" dirty="0">
                <a:solidFill>
                  <a:srgbClr val="7030A0"/>
                </a:solidFill>
              </a:rPr>
              <a:t>three basic concepts: </a:t>
            </a:r>
            <a:r>
              <a:rPr lang="en-IN" dirty="0"/>
              <a:t>Entities, Attributes </a:t>
            </a:r>
            <a:r>
              <a:rPr lang="en-IN" dirty="0" smtClean="0"/>
              <a:t>and Relationships</a:t>
            </a:r>
            <a:endParaRPr lang="en-IN" dirty="0"/>
          </a:p>
          <a:p>
            <a:pPr lvl="0"/>
            <a:r>
              <a:rPr lang="en-IN" dirty="0"/>
              <a:t>An entity can be place, person, object, event or a concept, which stores data in the database</a:t>
            </a:r>
          </a:p>
          <a:p>
            <a:pPr lvl="0"/>
            <a:r>
              <a:rPr lang="en-IN" dirty="0"/>
              <a:t>Relationship is nothing but an </a:t>
            </a:r>
            <a:r>
              <a:rPr lang="en-IN" dirty="0">
                <a:solidFill>
                  <a:srgbClr val="FF0000"/>
                </a:solidFill>
              </a:rPr>
              <a:t>association among two or more entities</a:t>
            </a:r>
          </a:p>
          <a:p>
            <a:pPr lvl="0"/>
            <a:r>
              <a:rPr lang="en-IN" dirty="0"/>
              <a:t>A </a:t>
            </a:r>
            <a:r>
              <a:rPr lang="en-IN" dirty="0">
                <a:solidFill>
                  <a:srgbClr val="FF0000"/>
                </a:solidFill>
              </a:rPr>
              <a:t>weak entity </a:t>
            </a:r>
            <a:r>
              <a:rPr lang="en-IN" dirty="0"/>
              <a:t>is a type of entity which doesn't have its </a:t>
            </a:r>
            <a:r>
              <a:rPr lang="en-IN" dirty="0">
                <a:solidFill>
                  <a:srgbClr val="FF0000"/>
                </a:solidFill>
              </a:rPr>
              <a:t>key </a:t>
            </a:r>
            <a:r>
              <a:rPr lang="en-IN" dirty="0" smtClean="0">
                <a:solidFill>
                  <a:srgbClr val="FF0000"/>
                </a:solidFill>
              </a:rPr>
              <a:t>attribute</a:t>
            </a:r>
            <a:r>
              <a:rPr lang="en-IN" dirty="0" smtClean="0"/>
              <a:t>.</a:t>
            </a:r>
            <a:endParaRPr lang="en-IN" dirty="0"/>
          </a:p>
          <a:p>
            <a:pPr lvl="0"/>
            <a:r>
              <a:rPr lang="en-IN" dirty="0"/>
              <a:t>It is a single-valued property of either an entity-type or a relationship-type</a:t>
            </a:r>
          </a:p>
          <a:p>
            <a:pPr lvl="0"/>
            <a:r>
              <a:rPr lang="en-IN" dirty="0"/>
              <a:t>It helps you to </a:t>
            </a:r>
            <a:r>
              <a:rPr lang="en-IN" dirty="0" smtClean="0"/>
              <a:t>define </a:t>
            </a:r>
            <a:r>
              <a:rPr lang="en-IN" dirty="0"/>
              <a:t>the numerical attributes of the relationship between two entities or entity sets</a:t>
            </a:r>
          </a:p>
          <a:p>
            <a:pPr lvl="0"/>
            <a:r>
              <a:rPr lang="en-IN" dirty="0"/>
              <a:t>ER- Diagram is a visual representation of data that describe how data is related to each </a:t>
            </a:r>
            <a:r>
              <a:rPr lang="en-IN" dirty="0" smtClean="0"/>
              <a:t>other.</a:t>
            </a:r>
            <a:endParaRPr lang="en-IN" dirty="0"/>
          </a:p>
          <a:p>
            <a:pPr lvl="0"/>
            <a:r>
              <a:rPr lang="en-IN" dirty="0"/>
              <a:t>While Drawing ER diagram you need to make sure all your </a:t>
            </a:r>
            <a:r>
              <a:rPr lang="en-IN" dirty="0">
                <a:solidFill>
                  <a:srgbClr val="FF0000"/>
                </a:solidFill>
              </a:rPr>
              <a:t>entities and relationships are properly </a:t>
            </a:r>
            <a:r>
              <a:rPr lang="en-IN" dirty="0" smtClean="0">
                <a:solidFill>
                  <a:srgbClr val="FF0000"/>
                </a:solidFill>
              </a:rPr>
              <a:t>labelled.</a:t>
            </a:r>
            <a:endParaRPr lang="en-IN" dirty="0">
              <a:solidFill>
                <a:srgbClr val="FF0000"/>
              </a:solidFill>
            </a:endParaRP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51</a:t>
            </a:fld>
            <a:endParaRPr lang="en-IN"/>
          </a:p>
        </p:txBody>
      </p:sp>
    </p:spTree>
    <p:extLst>
      <p:ext uri="{BB962C8B-B14F-4D97-AF65-F5344CB8AC3E}">
        <p14:creationId xmlns:p14="http://schemas.microsoft.com/office/powerpoint/2010/main" val="38702474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1" descr="Blue cylinder with three white rectangles each with a list of words.">
            <a:hlinkClick r:id="rId2"/>
          </p:cNvPr>
          <p:cNvSpPr>
            <a:spLocks noChangeAspect="1" noChangeArrowheads="1"/>
          </p:cNvSpPr>
          <p:nvPr/>
        </p:nvSpPr>
        <p:spPr bwMode="auto">
          <a:xfrm>
            <a:off x="-1524000" y="457201"/>
            <a:ext cx="2857500"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 name="Rectangle 30" descr="Record-300x177">
            <a:hlinkClick r:id="rId3"/>
          </p:cNvPr>
          <p:cNvSpPr>
            <a:spLocks noChangeAspect="1" noChangeArrowheads="1"/>
          </p:cNvSpPr>
          <p:nvPr/>
        </p:nvSpPr>
        <p:spPr bwMode="auto">
          <a:xfrm>
            <a:off x="-1524000" y="2562226"/>
            <a:ext cx="28575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 name="Rectangle 29" descr="image">
            <a:hlinkClick r:id="rId4"/>
          </p:cNvPr>
          <p:cNvSpPr>
            <a:spLocks noChangeAspect="1" noChangeArrowheads="1"/>
          </p:cNvSpPr>
          <p:nvPr/>
        </p:nvSpPr>
        <p:spPr bwMode="auto">
          <a:xfrm>
            <a:off x="-1524000" y="4248150"/>
            <a:ext cx="285750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 name="Rectangle 4"/>
          <p:cNvSpPr>
            <a:spLocks noChangeArrowheads="1"/>
          </p:cNvSpPr>
          <p:nvPr/>
        </p:nvSpPr>
        <p:spPr bwMode="auto">
          <a:xfrm>
            <a:off x="354842" y="442572"/>
            <a:ext cx="8557146" cy="590496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26922" rIns="91440" bIns="217419"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r>
              <a:rPr lang="en-US" altLang="en-US" sz="2000" dirty="0">
                <a:solidFill>
                  <a:srgbClr val="373D3F"/>
                </a:solidFill>
                <a:ea typeface="Times New Roman" panose="02020603050405020304" pitchFamily="18" charset="0"/>
              </a:rPr>
              <a:t>The relational data model describes the world as “a collection of inter-related relations (or tables).”</a:t>
            </a:r>
          </a:p>
          <a:p>
            <a:r>
              <a:rPr lang="en-US" altLang="en-US" sz="2000" b="1" dirty="0" smtClean="0">
                <a:solidFill>
                  <a:srgbClr val="373D3F"/>
                </a:solidFill>
                <a:ea typeface="Times New Roman" panose="02020603050405020304" pitchFamily="18" charset="0"/>
              </a:rPr>
              <a:t>Fundamental </a:t>
            </a:r>
            <a:r>
              <a:rPr lang="en-US" altLang="en-US" sz="2000" b="1" dirty="0">
                <a:solidFill>
                  <a:srgbClr val="373D3F"/>
                </a:solidFill>
                <a:ea typeface="Times New Roman" panose="02020603050405020304" pitchFamily="18" charset="0"/>
              </a:rPr>
              <a:t>Concepts in the Relational Data Model</a:t>
            </a:r>
            <a:endParaRPr lang="en-US" altLang="en-US" sz="2000" b="1" dirty="0">
              <a:ea typeface="Times New Roman" panose="02020603050405020304" pitchFamily="18" charset="0"/>
            </a:endParaRPr>
          </a:p>
          <a:p>
            <a:r>
              <a:rPr lang="en-US" altLang="en-US" sz="3200" b="1" dirty="0">
                <a:solidFill>
                  <a:srgbClr val="373D3F"/>
                </a:solidFill>
                <a:latin typeface="Calibri Light" panose="020F0302020204030204" pitchFamily="34" charset="0"/>
                <a:ea typeface="Times New Roman" panose="02020603050405020304" pitchFamily="18" charset="0"/>
                <a:cs typeface="Times New Roman" panose="02020603050405020304" pitchFamily="18" charset="0"/>
              </a:rPr>
              <a:t>Relation</a:t>
            </a:r>
            <a:endParaRPr lang="en-US" altLang="en-US" sz="2000"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altLang="en-US" sz="2000" dirty="0">
                <a:solidFill>
                  <a:srgbClr val="373D3F"/>
                </a:solidFill>
                <a:ea typeface="Times New Roman" panose="02020603050405020304" pitchFamily="18" charset="0"/>
              </a:rPr>
              <a:t>A </a:t>
            </a:r>
            <a:r>
              <a:rPr lang="en-US" altLang="en-US" sz="2000" i="1" dirty="0">
                <a:solidFill>
                  <a:srgbClr val="373D3F"/>
                </a:solidFill>
                <a:ea typeface="Times New Roman" panose="02020603050405020304" pitchFamily="18" charset="0"/>
              </a:rPr>
              <a:t>relation, </a:t>
            </a:r>
            <a:r>
              <a:rPr lang="en-US" altLang="en-US" sz="2000" dirty="0">
                <a:solidFill>
                  <a:srgbClr val="373D3F"/>
                </a:solidFill>
                <a:ea typeface="Times New Roman" panose="02020603050405020304" pitchFamily="18" charset="0"/>
              </a:rPr>
              <a:t>also known as a </a:t>
            </a:r>
            <a:r>
              <a:rPr lang="en-US" altLang="en-US" sz="2000" i="1" dirty="0">
                <a:solidFill>
                  <a:srgbClr val="373D3F"/>
                </a:solidFill>
                <a:ea typeface="Times New Roman" panose="02020603050405020304" pitchFamily="18" charset="0"/>
              </a:rPr>
              <a:t>table</a:t>
            </a:r>
            <a:r>
              <a:rPr lang="en-US" altLang="en-US" sz="2000" dirty="0">
                <a:solidFill>
                  <a:srgbClr val="373D3F"/>
                </a:solidFill>
                <a:ea typeface="Times New Roman" panose="02020603050405020304" pitchFamily="18" charset="0"/>
              </a:rPr>
              <a:t> or </a:t>
            </a:r>
            <a:r>
              <a:rPr lang="en-US" altLang="en-US" sz="2000" i="1" dirty="0">
                <a:solidFill>
                  <a:srgbClr val="373D3F"/>
                </a:solidFill>
                <a:ea typeface="Times New Roman" panose="02020603050405020304" pitchFamily="18" charset="0"/>
              </a:rPr>
              <a:t>file</a:t>
            </a:r>
            <a:r>
              <a:rPr lang="en-US" altLang="en-US" sz="2000" dirty="0">
                <a:solidFill>
                  <a:srgbClr val="373D3F"/>
                </a:solidFill>
                <a:ea typeface="Times New Roman" panose="02020603050405020304" pitchFamily="18" charset="0"/>
              </a:rPr>
              <a:t>, is a subset of the Cartesian product of a list of domains characterized by a name. And within a table, each row represents a group of related data values. A </a:t>
            </a:r>
            <a:r>
              <a:rPr lang="en-US" altLang="en-US" sz="2000" i="1" dirty="0">
                <a:solidFill>
                  <a:srgbClr val="373D3F"/>
                </a:solidFill>
                <a:ea typeface="Times New Roman" panose="02020603050405020304" pitchFamily="18" charset="0"/>
              </a:rPr>
              <a:t>row</a:t>
            </a:r>
            <a:r>
              <a:rPr lang="en-US" altLang="en-US" sz="2000" dirty="0">
                <a:solidFill>
                  <a:srgbClr val="373D3F"/>
                </a:solidFill>
                <a:ea typeface="Times New Roman" panose="02020603050405020304" pitchFamily="18" charset="0"/>
              </a:rPr>
              <a:t>, or record, is also known as a </a:t>
            </a:r>
            <a:r>
              <a:rPr lang="en-US" altLang="en-US" sz="2000" i="1" dirty="0">
                <a:solidFill>
                  <a:srgbClr val="373D3F"/>
                </a:solidFill>
                <a:ea typeface="Times New Roman" panose="02020603050405020304" pitchFamily="18" charset="0"/>
              </a:rPr>
              <a:t>tuple</a:t>
            </a:r>
            <a:r>
              <a:rPr lang="en-US" altLang="en-US" sz="2000" dirty="0">
                <a:solidFill>
                  <a:srgbClr val="373D3F"/>
                </a:solidFill>
                <a:ea typeface="Times New Roman" panose="02020603050405020304" pitchFamily="18" charset="0"/>
              </a:rPr>
              <a:t>. The columns in a table is a field and is also referred to as an attribute. You can also think of it this way: an attribute is used to define the record and a record contains a set of attributes.</a:t>
            </a:r>
            <a:endParaRPr lang="en-US" altLang="en-US" sz="2000" dirty="0">
              <a:ea typeface="Times New Roman" panose="02020603050405020304" pitchFamily="18" charset="0"/>
            </a:endParaRPr>
          </a:p>
          <a:p>
            <a:r>
              <a:rPr lang="en-US" altLang="en-US" sz="2000" dirty="0">
                <a:solidFill>
                  <a:srgbClr val="373D3F"/>
                </a:solidFill>
                <a:ea typeface="Times New Roman" panose="02020603050405020304" pitchFamily="18" charset="0"/>
              </a:rPr>
              <a:t>The steps below outline the logic between a relation and its domains.</a:t>
            </a:r>
            <a:endParaRPr lang="en-US" altLang="en-US" sz="2000" dirty="0">
              <a:ea typeface="Times New Roman" panose="02020603050405020304" pitchFamily="18" charset="0"/>
            </a:endParaRPr>
          </a:p>
          <a:p>
            <a:pPr>
              <a:buFontTx/>
              <a:buChar char="•"/>
            </a:pPr>
            <a:r>
              <a:rPr lang="en-US" altLang="en-US" sz="20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Given</a:t>
            </a:r>
            <a:r>
              <a:rPr lang="en-US" altLang="en-US" sz="2000" i="1"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 n</a:t>
            </a:r>
            <a:r>
              <a:rPr lang="en-US" altLang="en-US" sz="20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 domains are denoted by D1, D2, … </a:t>
            </a:r>
            <a:r>
              <a:rPr lang="en-US" altLang="en-US" sz="2000" dirty="0" err="1">
                <a:solidFill>
                  <a:srgbClr val="373D3F"/>
                </a:solidFill>
                <a:latin typeface="Calibri" panose="020F0502020204030204" pitchFamily="34" charset="0"/>
                <a:ea typeface="Times New Roman" panose="02020603050405020304" pitchFamily="18" charset="0"/>
                <a:cs typeface="Times New Roman" panose="02020603050405020304" pitchFamily="18" charset="0"/>
              </a:rPr>
              <a:t>Dn</a:t>
            </a:r>
            <a:endParaRPr lang="en-US" altLang="en-US" sz="2000" dirty="0">
              <a:ea typeface="Times New Roman" panose="02020603050405020304" pitchFamily="18" charset="0"/>
            </a:endParaRPr>
          </a:p>
          <a:p>
            <a:pPr>
              <a:buFontTx/>
              <a:buChar char="•"/>
            </a:pPr>
            <a:r>
              <a:rPr lang="en-US" altLang="en-US" sz="20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And</a:t>
            </a:r>
            <a:r>
              <a:rPr lang="en-US" altLang="en-US" sz="2000" i="1"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 r</a:t>
            </a:r>
            <a:r>
              <a:rPr lang="en-US" altLang="en-US" sz="20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 is a relation defined on these domains</a:t>
            </a:r>
            <a:endParaRPr lang="en-US" altLang="en-US" sz="2000" dirty="0">
              <a:ea typeface="Times New Roman" panose="02020603050405020304" pitchFamily="18" charset="0"/>
            </a:endParaRPr>
          </a:p>
          <a:p>
            <a:pPr>
              <a:buFontTx/>
              <a:buChar char="•"/>
            </a:pPr>
            <a:r>
              <a:rPr lang="en-US" altLang="en-US" sz="20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Then  r </a:t>
            </a:r>
            <a:r>
              <a:rPr lang="en-US" altLang="en-US" sz="2000" dirty="0">
                <a:solidFill>
                  <a:srgbClr val="373D3F"/>
                </a:solidFill>
                <a:latin typeface="Calibri" panose="020F0502020204030204" pitchFamily="34" charset="0"/>
                <a:ea typeface="Times New Roman" panose="02020603050405020304" pitchFamily="18" charset="0"/>
                <a:cs typeface="Cambria Math" panose="02040503050406030204" pitchFamily="18" charset="0"/>
              </a:rPr>
              <a:t>⊆</a:t>
            </a:r>
            <a:r>
              <a:rPr lang="en-US" altLang="en-US" sz="20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 D1</a:t>
            </a:r>
            <a:r>
              <a:rPr lang="en-US" altLang="en-US" sz="2000" dirty="0">
                <a:solidFill>
                  <a:srgbClr val="373D3F"/>
                </a:solidFill>
                <a:latin typeface="Calibri" panose="020F0502020204030204" pitchFamily="34" charset="0"/>
                <a:ea typeface="Times New Roman" panose="02020603050405020304" pitchFamily="18" charset="0"/>
                <a:cs typeface="Calibri" panose="020F0502020204030204" pitchFamily="34" charset="0"/>
              </a:rPr>
              <a:t>×</a:t>
            </a:r>
            <a:r>
              <a:rPr lang="en-US" altLang="en-US" sz="20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D2</a:t>
            </a:r>
            <a:r>
              <a:rPr lang="en-US" altLang="en-US" sz="2000" dirty="0">
                <a:solidFill>
                  <a:srgbClr val="373D3F"/>
                </a:solidFill>
                <a:latin typeface="Calibri" panose="020F0502020204030204" pitchFamily="34" charset="0"/>
                <a:ea typeface="Times New Roman" panose="02020603050405020304" pitchFamily="18" charset="0"/>
                <a:cs typeface="Calibri" panose="020F0502020204030204" pitchFamily="34" charset="0"/>
              </a:rPr>
              <a:t>×…×</a:t>
            </a:r>
            <a:r>
              <a:rPr lang="en-US" altLang="en-US" sz="2000" dirty="0" err="1" smtClean="0">
                <a:solidFill>
                  <a:srgbClr val="373D3F"/>
                </a:solidFill>
                <a:latin typeface="Calibri" panose="020F0502020204030204" pitchFamily="34" charset="0"/>
                <a:ea typeface="Times New Roman" panose="02020603050405020304" pitchFamily="18" charset="0"/>
                <a:cs typeface="Times New Roman" panose="02020603050405020304" pitchFamily="18" charset="0"/>
              </a:rPr>
              <a:t>Dn</a:t>
            </a:r>
            <a:endParaRPr lang="en-US" altLang="en-US" sz="3200" b="1" dirty="0">
              <a:solidFill>
                <a:srgbClr val="373D3F"/>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altLang="en-US" sz="3200" b="1" dirty="0">
                <a:solidFill>
                  <a:srgbClr val="373D3F"/>
                </a:solidFill>
                <a:latin typeface="Calibri Light" panose="020F0302020204030204" pitchFamily="34" charset="0"/>
                <a:ea typeface="Times New Roman" panose="02020603050405020304" pitchFamily="18" charset="0"/>
                <a:cs typeface="Times New Roman" panose="02020603050405020304" pitchFamily="18" charset="0"/>
              </a:rPr>
              <a:t>Table</a:t>
            </a:r>
            <a:endParaRPr lang="en-US" altLang="en-US" sz="2000"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altLang="en-US" sz="2000" dirty="0">
                <a:solidFill>
                  <a:srgbClr val="373D3F"/>
                </a:solidFill>
                <a:ea typeface="Times New Roman" panose="02020603050405020304" pitchFamily="18" charset="0"/>
              </a:rPr>
              <a:t>A database is composed of multiple tables and each</a:t>
            </a:r>
            <a:r>
              <a:rPr lang="en-US" altLang="en-US" sz="2000" i="1" dirty="0">
                <a:solidFill>
                  <a:srgbClr val="373D3F"/>
                </a:solidFill>
                <a:ea typeface="Times New Roman" panose="02020603050405020304" pitchFamily="18" charset="0"/>
              </a:rPr>
              <a:t> </a:t>
            </a:r>
            <a:r>
              <a:rPr lang="en-US" altLang="en-US" sz="2000" dirty="0">
                <a:solidFill>
                  <a:srgbClr val="373D3F"/>
                </a:solidFill>
                <a:ea typeface="Times New Roman" panose="02020603050405020304" pitchFamily="18" charset="0"/>
              </a:rPr>
              <a:t>table holds the data. </a:t>
            </a:r>
            <a:endParaRPr lang="en-US" altLang="en-US" sz="3200" dirty="0"/>
          </a:p>
        </p:txBody>
      </p:sp>
      <p:sp>
        <p:nvSpPr>
          <p:cNvPr id="2" name="Slide Number Placeholder 1"/>
          <p:cNvSpPr>
            <a:spLocks noGrp="1"/>
          </p:cNvSpPr>
          <p:nvPr>
            <p:ph type="sldNum" sz="quarter" idx="12"/>
          </p:nvPr>
        </p:nvSpPr>
        <p:spPr/>
        <p:txBody>
          <a:bodyPr/>
          <a:lstStyle/>
          <a:p>
            <a:fld id="{63F454EC-4F76-4F6E-8275-D8A9EF90DE53}" type="slidenum">
              <a:rPr lang="en-IN" smtClean="0"/>
              <a:t>52</a:t>
            </a:fld>
            <a:endParaRPr lang="en-IN"/>
          </a:p>
        </p:txBody>
      </p:sp>
    </p:spTree>
    <p:extLst>
      <p:ext uri="{BB962C8B-B14F-4D97-AF65-F5344CB8AC3E}">
        <p14:creationId xmlns:p14="http://schemas.microsoft.com/office/powerpoint/2010/main" val="915515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idx="1"/>
          </p:nvPr>
        </p:nvSpPr>
        <p:spPr bwMode="auto">
          <a:xfrm>
            <a:off x="354842" y="356223"/>
            <a:ext cx="8434316" cy="627430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26922" rIns="91440" bIns="217419" numCol="1" rtlCol="0" anchor="ctr" anchorCtr="0" compatLnSpc="1">
            <a:prstTxWarp prst="textNoShape">
              <a:avLst/>
            </a:prstTxWarp>
            <a:spAutoFit/>
          </a:bodyPr>
          <a:lstStyle/>
          <a:p>
            <a:pPr marL="0" indent="0" algn="just" eaLnBrk="0" fontAlgn="base" hangingPunct="0">
              <a:lnSpc>
                <a:spcPct val="100000"/>
              </a:lnSpc>
              <a:spcBef>
                <a:spcPct val="0"/>
              </a:spcBef>
              <a:spcAft>
                <a:spcPct val="0"/>
              </a:spcAft>
              <a:buNone/>
            </a:pPr>
            <a:r>
              <a:rPr kumimoji="0" lang="en-US" altLang="en-US" b="1" i="0" u="none" strike="noStrike" cap="none" normalizeH="0" baseline="0" dirty="0" smtClean="0">
                <a:ln>
                  <a:noFill/>
                </a:ln>
                <a:solidFill>
                  <a:srgbClr val="373D3F"/>
                </a:solidFill>
                <a:effectLst/>
                <a:latin typeface="Calibri Light" panose="020F0302020204030204" pitchFamily="34" charset="0"/>
                <a:ea typeface="Times New Roman" panose="02020603050405020304" pitchFamily="18" charset="0"/>
                <a:cs typeface="Times New Roman" panose="02020603050405020304" pitchFamily="18" charset="0"/>
              </a:rPr>
              <a:t>Column</a:t>
            </a:r>
          </a:p>
          <a:p>
            <a:pPr marL="0" indent="0" algn="just" eaLnBrk="0" fontAlgn="base" hangingPunct="0">
              <a:lnSpc>
                <a:spcPct val="100000"/>
              </a:lnSpc>
              <a:spcBef>
                <a:spcPct val="0"/>
              </a:spcBef>
              <a:spcAft>
                <a:spcPct val="0"/>
              </a:spcAft>
              <a:buNone/>
            </a:pPr>
            <a:endParaRPr lang="en-US" altLang="en-US" sz="1800"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eaLnBrk="0" fontAlgn="base" hangingPunct="0">
              <a:lnSpc>
                <a:spcPct val="100000"/>
              </a:lnSpc>
              <a:spcBef>
                <a:spcPct val="0"/>
              </a:spcBef>
              <a:spcAft>
                <a:spcPct val="0"/>
              </a:spcAft>
              <a:buNone/>
            </a:pPr>
            <a:r>
              <a:rPr lang="en-US" altLang="en-US" sz="2400" dirty="0">
                <a:solidFill>
                  <a:srgbClr val="373D3F"/>
                </a:solidFill>
                <a:ea typeface="Times New Roman" panose="02020603050405020304" pitchFamily="18" charset="0"/>
              </a:rPr>
              <a:t>A database stores pieces of information or facts in an organized way. Understanding how to use and get the most out of databases requires us to understand that method of organization.</a:t>
            </a:r>
            <a:endParaRPr lang="en-US" altLang="en-US" sz="2400" dirty="0">
              <a:latin typeface="Arial" panose="020B0604020202020204" pitchFamily="34" charset="0"/>
              <a:ea typeface="Times New Roman" panose="02020603050405020304" pitchFamily="18" charset="0"/>
            </a:endParaRPr>
          </a:p>
          <a:p>
            <a:pPr marL="0" indent="0" algn="just" eaLnBrk="0" fontAlgn="base" hangingPunct="0">
              <a:lnSpc>
                <a:spcPct val="100000"/>
              </a:lnSpc>
              <a:spcBef>
                <a:spcPct val="0"/>
              </a:spcBef>
              <a:spcAft>
                <a:spcPct val="0"/>
              </a:spcAft>
              <a:buNone/>
            </a:pPr>
            <a:r>
              <a:rPr lang="en-US" altLang="en-US" sz="2400" dirty="0">
                <a:solidFill>
                  <a:srgbClr val="373D3F"/>
                </a:solidFill>
                <a:latin typeface="Arial" panose="020B0604020202020204" pitchFamily="34" charset="0"/>
                <a:ea typeface="Times New Roman" panose="02020603050405020304" pitchFamily="18" charset="0"/>
              </a:rPr>
              <a:t>The principal storage units are called </a:t>
            </a:r>
            <a:r>
              <a:rPr lang="en-US" altLang="en-US" sz="2400" i="1" dirty="0">
                <a:solidFill>
                  <a:srgbClr val="373D3F"/>
                </a:solidFill>
                <a:latin typeface="Arial" panose="020B0604020202020204" pitchFamily="34" charset="0"/>
                <a:ea typeface="Times New Roman" panose="02020603050405020304" pitchFamily="18" charset="0"/>
              </a:rPr>
              <a:t>columns</a:t>
            </a:r>
            <a:r>
              <a:rPr lang="en-US" altLang="en-US" sz="2400" dirty="0">
                <a:solidFill>
                  <a:srgbClr val="373D3F"/>
                </a:solidFill>
                <a:latin typeface="Arial" panose="020B0604020202020204" pitchFamily="34" charset="0"/>
                <a:ea typeface="Times New Roman" panose="02020603050405020304" pitchFamily="18" charset="0"/>
              </a:rPr>
              <a:t> or </a:t>
            </a:r>
            <a:r>
              <a:rPr lang="en-US" altLang="en-US" sz="2400" i="1" dirty="0">
                <a:solidFill>
                  <a:srgbClr val="373D3F"/>
                </a:solidFill>
                <a:latin typeface="Arial" panose="020B0604020202020204" pitchFamily="34" charset="0"/>
                <a:ea typeface="Times New Roman" panose="02020603050405020304" pitchFamily="18" charset="0"/>
              </a:rPr>
              <a:t>fields</a:t>
            </a:r>
            <a:r>
              <a:rPr lang="en-US" altLang="en-US" sz="2400" dirty="0">
                <a:solidFill>
                  <a:srgbClr val="373D3F"/>
                </a:solidFill>
                <a:latin typeface="Arial" panose="020B0604020202020204" pitchFamily="34" charset="0"/>
                <a:ea typeface="Times New Roman" panose="02020603050405020304" pitchFamily="18" charset="0"/>
              </a:rPr>
              <a:t> or </a:t>
            </a:r>
            <a:r>
              <a:rPr lang="en-US" altLang="en-US" sz="2400" i="1" dirty="0">
                <a:solidFill>
                  <a:srgbClr val="373D3F"/>
                </a:solidFill>
                <a:latin typeface="Arial" panose="020B0604020202020204" pitchFamily="34" charset="0"/>
                <a:ea typeface="Times New Roman" panose="02020603050405020304" pitchFamily="18" charset="0"/>
              </a:rPr>
              <a:t>attributes</a:t>
            </a:r>
            <a:r>
              <a:rPr lang="en-US" altLang="en-US" sz="2400" dirty="0">
                <a:solidFill>
                  <a:srgbClr val="373D3F"/>
                </a:solidFill>
                <a:latin typeface="Arial" panose="020B0604020202020204" pitchFamily="34" charset="0"/>
                <a:ea typeface="Times New Roman" panose="02020603050405020304" pitchFamily="18" charset="0"/>
              </a:rPr>
              <a:t>. These house the basic components of data into which your content can be broken down. When deciding which fields to create, you need to think generically about your information, for example, drawing out the common components of the information that you will store in the database and avoiding the specifics that distinguish one item from another.</a:t>
            </a:r>
            <a:endParaRPr lang="en-US" altLang="en-US" sz="2400" dirty="0">
              <a:latin typeface="Arial" panose="020B0604020202020204" pitchFamily="34" charset="0"/>
              <a:ea typeface="Times New Roman" panose="02020603050405020304" pitchFamily="18" charset="0"/>
            </a:endParaRPr>
          </a:p>
          <a:p>
            <a:pPr marL="0" indent="0" algn="just" eaLnBrk="0" fontAlgn="base" hangingPunct="0">
              <a:lnSpc>
                <a:spcPct val="100000"/>
              </a:lnSpc>
              <a:spcBef>
                <a:spcPct val="0"/>
              </a:spcBef>
              <a:spcAft>
                <a:spcPct val="0"/>
              </a:spcAft>
              <a:buNone/>
            </a:pPr>
            <a:r>
              <a:rPr lang="en-US" altLang="en-US" sz="2400" dirty="0">
                <a:solidFill>
                  <a:srgbClr val="373D3F"/>
                </a:solidFill>
                <a:latin typeface="Arial" panose="020B0604020202020204" pitchFamily="34" charset="0"/>
                <a:ea typeface="Times New Roman" panose="02020603050405020304" pitchFamily="18" charset="0"/>
              </a:rPr>
              <a:t>Look at the example of an ID card in Figure 7.2 to see the relationship between fields and their data.</a:t>
            </a:r>
          </a:p>
          <a:p>
            <a:pPr marL="0" indent="0" eaLnBrk="0" fontAlgn="base" hangingPunct="0">
              <a:lnSpc>
                <a:spcPct val="100000"/>
              </a:lnSpc>
              <a:spcBef>
                <a:spcPct val="0"/>
              </a:spcBef>
              <a:spcAft>
                <a:spcPct val="0"/>
              </a:spcAft>
              <a:buNone/>
            </a:pPr>
            <a:endParaRPr lang="en-US" altLang="en-US" sz="1400" dirty="0">
              <a:latin typeface="Arial" panose="020B0604020202020204" pitchFamily="34" charset="0"/>
              <a:ea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53</a:t>
            </a:fld>
            <a:endParaRPr lang="en-IN"/>
          </a:p>
        </p:txBody>
      </p:sp>
    </p:spTree>
    <p:extLst>
      <p:ext uri="{BB962C8B-B14F-4D97-AF65-F5344CB8AC3E}">
        <p14:creationId xmlns:p14="http://schemas.microsoft.com/office/powerpoint/2010/main" val="8396975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864" y="368489"/>
            <a:ext cx="8665475" cy="5685644"/>
          </a:xfrm>
        </p:spPr>
        <p:txBody>
          <a:bodyPr>
            <a:normAutofit fontScale="85000" lnSpcReduction="20000"/>
          </a:bodyPr>
          <a:lstStyle/>
          <a:p>
            <a:pPr marL="0" indent="0" eaLnBrk="0" fontAlgn="base" hangingPunct="0">
              <a:lnSpc>
                <a:spcPct val="100000"/>
              </a:lnSpc>
              <a:spcBef>
                <a:spcPct val="0"/>
              </a:spcBef>
              <a:spcAft>
                <a:spcPct val="0"/>
              </a:spcAft>
              <a:buNone/>
              <a:tabLst>
                <a:tab pos="457200" algn="l"/>
              </a:tabLst>
            </a:pPr>
            <a:r>
              <a:rPr lang="en-US" altLang="en-US" b="1" dirty="0" smtClean="0">
                <a:solidFill>
                  <a:srgbClr val="373D3F"/>
                </a:solidFill>
                <a:latin typeface="Calibri Light" panose="020F0302020204030204" pitchFamily="34" charset="0"/>
                <a:ea typeface="Times New Roman" panose="02020603050405020304" pitchFamily="18" charset="0"/>
                <a:cs typeface="Times New Roman" panose="02020603050405020304" pitchFamily="18" charset="0"/>
              </a:rPr>
              <a:t>Domain</a:t>
            </a:r>
          </a:p>
          <a:p>
            <a:pPr marL="0" indent="0" eaLnBrk="0" fontAlgn="base" hangingPunct="0">
              <a:lnSpc>
                <a:spcPct val="100000"/>
              </a:lnSpc>
              <a:spcBef>
                <a:spcPct val="0"/>
              </a:spcBef>
              <a:spcAft>
                <a:spcPct val="0"/>
              </a:spcAft>
              <a:buNone/>
              <a:tabLst>
                <a:tab pos="457200" algn="l"/>
              </a:tabLst>
            </a:pPr>
            <a:endParaRPr lang="en-US" altLang="en-US" sz="2400"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None/>
              <a:tabLst>
                <a:tab pos="457200" algn="l"/>
              </a:tabLst>
            </a:pPr>
            <a:r>
              <a:rPr lang="en-US" altLang="en-US" dirty="0">
                <a:solidFill>
                  <a:srgbClr val="373D3F"/>
                </a:solidFill>
                <a:ea typeface="Times New Roman" panose="02020603050405020304" pitchFamily="18" charset="0"/>
              </a:rPr>
              <a:t>A </a:t>
            </a:r>
            <a:r>
              <a:rPr lang="en-US" altLang="en-US" i="1" dirty="0">
                <a:solidFill>
                  <a:srgbClr val="373D3F"/>
                </a:solidFill>
                <a:latin typeface="Arial" panose="020B0604020202020204" pitchFamily="34" charset="0"/>
                <a:ea typeface="Times New Roman" panose="02020603050405020304" pitchFamily="18" charset="0"/>
              </a:rPr>
              <a:t>domain</a:t>
            </a:r>
            <a:r>
              <a:rPr lang="en-US" altLang="en-US" dirty="0">
                <a:solidFill>
                  <a:srgbClr val="373D3F"/>
                </a:solidFill>
                <a:latin typeface="Arial" panose="020B0604020202020204" pitchFamily="34" charset="0"/>
                <a:ea typeface="Times New Roman" panose="02020603050405020304" pitchFamily="18" charset="0"/>
              </a:rPr>
              <a:t> is the original sets of atomic values used to model data. By </a:t>
            </a:r>
            <a:r>
              <a:rPr lang="en-US" altLang="en-US" i="1" dirty="0">
                <a:solidFill>
                  <a:srgbClr val="373D3F"/>
                </a:solidFill>
                <a:latin typeface="Arial" panose="020B0604020202020204" pitchFamily="34" charset="0"/>
                <a:ea typeface="Times New Roman" panose="02020603050405020304" pitchFamily="18" charset="0"/>
              </a:rPr>
              <a:t>atomic value</a:t>
            </a:r>
            <a:r>
              <a:rPr lang="en-US" altLang="en-US" dirty="0">
                <a:solidFill>
                  <a:srgbClr val="373D3F"/>
                </a:solidFill>
                <a:latin typeface="Arial" panose="020B0604020202020204" pitchFamily="34" charset="0"/>
                <a:ea typeface="Times New Roman" panose="02020603050405020304" pitchFamily="18" charset="0"/>
              </a:rPr>
              <a:t>, we mean that each value in the domain is indivisible as far as the relational model is concerned. For example:</a:t>
            </a:r>
            <a:endParaRPr lang="en-US" altLang="en-US" sz="2400" dirty="0">
              <a:latin typeface="Arial" panose="020B0604020202020204" pitchFamily="34" charset="0"/>
              <a:ea typeface="Times New Roman" panose="02020603050405020304" pitchFamily="18" charset="0"/>
            </a:endParaRPr>
          </a:p>
          <a:p>
            <a:pPr marL="0" indent="0" eaLnBrk="0" fontAlgn="base" hangingPunct="0">
              <a:lnSpc>
                <a:spcPct val="100000"/>
              </a:lnSpc>
              <a:spcBef>
                <a:spcPct val="0"/>
              </a:spcBef>
              <a:spcAft>
                <a:spcPct val="0"/>
              </a:spcAft>
              <a:buFontTx/>
              <a:buChar char="•"/>
              <a:tabLst>
                <a:tab pos="457200" algn="l"/>
              </a:tabLst>
            </a:pPr>
            <a:r>
              <a:rPr lang="en-US" altLang="en-US"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The domain of Marital Status has a set of possibilities: Married, Single, Divorced.</a:t>
            </a:r>
            <a:endParaRPr lang="en-US" altLang="en-US" sz="2400" dirty="0">
              <a:ea typeface="Times New Roman" panose="02020603050405020304" pitchFamily="18" charset="0"/>
            </a:endParaRPr>
          </a:p>
          <a:p>
            <a:pPr marL="0" indent="0" eaLnBrk="0" fontAlgn="base" hangingPunct="0">
              <a:lnSpc>
                <a:spcPct val="100000"/>
              </a:lnSpc>
              <a:spcBef>
                <a:spcPct val="0"/>
              </a:spcBef>
              <a:spcAft>
                <a:spcPct val="0"/>
              </a:spcAft>
              <a:buFontTx/>
              <a:buChar char="•"/>
              <a:tabLst>
                <a:tab pos="457200" algn="l"/>
              </a:tabLst>
            </a:pPr>
            <a:r>
              <a:rPr lang="en-US" altLang="en-US"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The domain of Shift has the set of all possible days: {Mon, Tue, Wed…}.</a:t>
            </a:r>
            <a:endParaRPr lang="en-US" altLang="en-US" sz="2400" dirty="0">
              <a:ea typeface="Times New Roman" panose="02020603050405020304" pitchFamily="18" charset="0"/>
            </a:endParaRPr>
          </a:p>
          <a:p>
            <a:pPr marL="0" indent="0" eaLnBrk="0" fontAlgn="base" hangingPunct="0">
              <a:lnSpc>
                <a:spcPct val="100000"/>
              </a:lnSpc>
              <a:spcBef>
                <a:spcPct val="0"/>
              </a:spcBef>
              <a:spcAft>
                <a:spcPct val="0"/>
              </a:spcAft>
              <a:buFontTx/>
              <a:buChar char="•"/>
              <a:tabLst>
                <a:tab pos="457200" algn="l"/>
              </a:tabLst>
            </a:pPr>
            <a:r>
              <a:rPr lang="en-US" altLang="en-US"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The domain of Salary is the set of all floating-point numbers greater than 0 and less than 200,000.</a:t>
            </a:r>
            <a:endParaRPr lang="en-US" altLang="en-US" sz="2400" dirty="0">
              <a:ea typeface="Times New Roman" panose="02020603050405020304" pitchFamily="18" charset="0"/>
            </a:endParaRPr>
          </a:p>
          <a:p>
            <a:pPr marL="0" indent="0" eaLnBrk="0" fontAlgn="base" hangingPunct="0">
              <a:lnSpc>
                <a:spcPct val="100000"/>
              </a:lnSpc>
              <a:spcBef>
                <a:spcPct val="0"/>
              </a:spcBef>
              <a:spcAft>
                <a:spcPct val="0"/>
              </a:spcAft>
              <a:buFontTx/>
              <a:buChar char="•"/>
              <a:tabLst>
                <a:tab pos="457200" algn="l"/>
              </a:tabLst>
            </a:pPr>
            <a:r>
              <a:rPr lang="en-US" altLang="en-US"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The domain of First Name is the set of character strings that represents names of people.</a:t>
            </a:r>
            <a:endParaRPr lang="en-US" altLang="en-US" sz="2400" dirty="0">
              <a:ea typeface="Times New Roman" panose="02020603050405020304" pitchFamily="18" charset="0"/>
            </a:endParaRPr>
          </a:p>
          <a:p>
            <a:pPr marL="0" indent="0" eaLnBrk="0" fontAlgn="base" hangingPunct="0">
              <a:lnSpc>
                <a:spcPct val="100000"/>
              </a:lnSpc>
              <a:spcBef>
                <a:spcPct val="0"/>
              </a:spcBef>
              <a:spcAft>
                <a:spcPct val="0"/>
              </a:spcAft>
              <a:buNone/>
              <a:tabLst>
                <a:tab pos="457200" algn="l"/>
              </a:tabLst>
            </a:pPr>
            <a:r>
              <a:rPr lang="en-US" altLang="en-US" dirty="0">
                <a:solidFill>
                  <a:srgbClr val="373D3F"/>
                </a:solidFill>
                <a:latin typeface="Arial" panose="020B0604020202020204" pitchFamily="34" charset="0"/>
                <a:ea typeface="Times New Roman" panose="02020603050405020304" pitchFamily="18" charset="0"/>
              </a:rPr>
              <a:t>In summary, a domain is a set of acceptable values that a column is allowed to contain. This is based on various properties and the data type for the column. We will discuss data types in another chapter.</a:t>
            </a:r>
            <a:endParaRPr lang="en-US" altLang="en-US" sz="3600" dirty="0">
              <a:latin typeface="Arial" panose="020B0604020202020204" pitchFamily="34" charset="0"/>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54</a:t>
            </a:fld>
            <a:endParaRPr lang="en-IN"/>
          </a:p>
        </p:txBody>
      </p:sp>
    </p:spTree>
    <p:extLst>
      <p:ext uri="{BB962C8B-B14F-4D97-AF65-F5344CB8AC3E}">
        <p14:creationId xmlns:p14="http://schemas.microsoft.com/office/powerpoint/2010/main" val="218880620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idx="1"/>
          </p:nvPr>
        </p:nvSpPr>
        <p:spPr bwMode="auto">
          <a:xfrm>
            <a:off x="368489" y="16475"/>
            <a:ext cx="8652681" cy="67359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26922" rIns="91440" bIns="217419" numCol="1" rtlCol="0" anchor="ctr" anchorCtr="0" compatLnSpc="1">
            <a:prstTxWarp prst="textNoShape">
              <a:avLst/>
            </a:prstTxWarp>
            <a:spAutoFit/>
          </a:bodyPr>
          <a:lstStyle>
            <a:lvl1pPr eaLnBrk="0" fontAlgn="base" hangingPunct="0">
              <a:spcBef>
                <a:spcPct val="0"/>
              </a:spcBef>
              <a:spcAft>
                <a:spcPct val="0"/>
              </a:spcAft>
              <a:tabLst>
                <a:tab pos="9144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Lst>
              <a:defRPr>
                <a:solidFill>
                  <a:schemeClr val="tx1"/>
                </a:solidFill>
                <a:latin typeface="Arial" panose="020B0604020202020204" pitchFamily="34" charset="0"/>
              </a:defRPr>
            </a:lvl9pPr>
          </a:lstStyle>
          <a:p>
            <a:pPr marL="0" indent="0">
              <a:lnSpc>
                <a:spcPct val="100000"/>
              </a:lnSpc>
              <a:buNone/>
            </a:pPr>
            <a:r>
              <a:rPr lang="en-US" altLang="en-US" sz="1800" b="1" dirty="0" smtClean="0">
                <a:solidFill>
                  <a:srgbClr val="373D3F"/>
                </a:solidFill>
                <a:latin typeface="Calibri" panose="020F0502020204030204" pitchFamily="34" charset="0"/>
                <a:ea typeface="Times New Roman" panose="02020603050405020304" pitchFamily="18" charset="0"/>
                <a:cs typeface="Times New Roman" panose="02020603050405020304" pitchFamily="18" charset="0"/>
              </a:rPr>
              <a:t>Records:</a:t>
            </a:r>
          </a:p>
          <a:p>
            <a:pPr marL="0" indent="0">
              <a:lnSpc>
                <a:spcPct val="100000"/>
              </a:lnSpc>
              <a:buFontTx/>
              <a:buChar char="•"/>
            </a:pPr>
            <a:r>
              <a:rPr lang="en-US" altLang="en-US" sz="1800" dirty="0" smtClean="0">
                <a:solidFill>
                  <a:srgbClr val="373D3F"/>
                </a:solidFill>
                <a:latin typeface="Calibri" panose="020F0502020204030204" pitchFamily="34" charset="0"/>
                <a:ea typeface="Times New Roman" panose="02020603050405020304" pitchFamily="18" charset="0"/>
                <a:cs typeface="Times New Roman" panose="02020603050405020304" pitchFamily="18" charset="0"/>
              </a:rPr>
              <a:t>A </a:t>
            </a: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Record ID field: this is an ordinal number; its data type is an integer. </a:t>
            </a:r>
            <a:endParaRPr lang="en-US" altLang="en-US" sz="1800" dirty="0">
              <a:ea typeface="Times New Roman" panose="02020603050405020304" pitchFamily="18" charset="0"/>
            </a:endParaRPr>
          </a:p>
          <a:p>
            <a:pPr marL="0" indent="0">
              <a:lnSpc>
                <a:spcPct val="100000"/>
              </a:lnSpc>
              <a:buFontTx/>
              <a:buChar char="•"/>
            </a:pP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A </a:t>
            </a:r>
            <a:r>
              <a:rPr lang="en-US" altLang="en-US" sz="1800" dirty="0" err="1">
                <a:solidFill>
                  <a:srgbClr val="373D3F"/>
                </a:solidFill>
                <a:latin typeface="Calibri" panose="020F0502020204030204" pitchFamily="34" charset="0"/>
                <a:ea typeface="Times New Roman" panose="02020603050405020304" pitchFamily="18" charset="0"/>
                <a:cs typeface="Times New Roman" panose="02020603050405020304" pitchFamily="18" charset="0"/>
              </a:rPr>
              <a:t>PubDate</a:t>
            </a: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 field: this is displayed as day/month/year; its data type is date. </a:t>
            </a:r>
            <a:endParaRPr lang="en-US" altLang="en-US" sz="1800" dirty="0">
              <a:ea typeface="Times New Roman" panose="02020603050405020304" pitchFamily="18" charset="0"/>
            </a:endParaRPr>
          </a:p>
          <a:p>
            <a:pPr marL="0" indent="0">
              <a:lnSpc>
                <a:spcPct val="100000"/>
              </a:lnSpc>
              <a:buFontTx/>
              <a:buChar char="•"/>
            </a:pP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An Author field: this is displayed as Initial. Surname; its data type is text. </a:t>
            </a:r>
            <a:endParaRPr lang="en-US" altLang="en-US" sz="1800" dirty="0">
              <a:ea typeface="Times New Roman" panose="02020603050405020304" pitchFamily="18" charset="0"/>
            </a:endParaRPr>
          </a:p>
          <a:p>
            <a:pPr marL="0" indent="0">
              <a:lnSpc>
                <a:spcPct val="100000"/>
              </a:lnSpc>
              <a:buFontTx/>
              <a:buChar char="•"/>
            </a:pP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A Title field text: free text can be entered here.</a:t>
            </a:r>
            <a:endParaRPr lang="en-US" altLang="en-US" sz="1800" dirty="0">
              <a:ea typeface="Times New Roman" panose="02020603050405020304" pitchFamily="18" charset="0"/>
            </a:endParaRPr>
          </a:p>
          <a:p>
            <a:pPr marL="0" indent="0">
              <a:lnSpc>
                <a:spcPct val="100000"/>
              </a:lnSpc>
              <a:buNone/>
            </a:pPr>
            <a:r>
              <a:rPr lang="en-US" altLang="en-US" sz="1800" dirty="0">
                <a:solidFill>
                  <a:srgbClr val="373D3F"/>
                </a:solidFill>
                <a:ea typeface="Times New Roman" panose="02020603050405020304" pitchFamily="18" charset="0"/>
              </a:rPr>
              <a:t>You can command the database to sift through its data and organize it in a particular way. For example, you can request that a selection of records be limited by date: 1. all before a given date, 2. all after a given date or 3. all between two given dates. Similarly, you can choose to have records sorted by date. Because the field, or record, containing the data is set up as a Date field, the database reads the information in the Date field not just as numbers separated by slashes, but rather, as dates that must be ordered according to a calendar system. </a:t>
            </a:r>
            <a:endParaRPr lang="en-US" altLang="en-US" sz="1800"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0000"/>
              </a:lnSpc>
              <a:buNone/>
            </a:pPr>
            <a:r>
              <a:rPr kumimoji="0" lang="en-US" altLang="en-US" sz="2400" b="1" i="0" u="none" strike="noStrike" cap="none" normalizeH="0" baseline="0" dirty="0" smtClean="0">
                <a:ln>
                  <a:noFill/>
                </a:ln>
                <a:solidFill>
                  <a:srgbClr val="373D3F"/>
                </a:solidFill>
                <a:effectLst/>
                <a:ea typeface="Times New Roman" panose="02020603050405020304" pitchFamily="18" charset="0"/>
              </a:rPr>
              <a:t>Properties of a Table</a:t>
            </a:r>
            <a:endParaRPr kumimoji="0" lang="en-US" altLang="en-US" sz="2400" b="1" i="0" u="none" strike="noStrike" cap="none" normalizeH="0" baseline="0" dirty="0" smtClean="0">
              <a:ln>
                <a:noFill/>
              </a:ln>
              <a:solidFill>
                <a:schemeClr val="tx1"/>
              </a:solidFill>
              <a:effectLst/>
              <a:ea typeface="Times New Roman" panose="02020603050405020304" pitchFamily="18" charset="0"/>
            </a:endParaRPr>
          </a:p>
          <a:p>
            <a:pPr marL="0" indent="0">
              <a:lnSpc>
                <a:spcPct val="100000"/>
              </a:lnSpc>
              <a:buFontTx/>
              <a:buChar char="•"/>
            </a:pP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A table has a name that is distinct from all other tables in the database.</a:t>
            </a:r>
            <a:endParaRPr lang="en-US" altLang="en-US" sz="1800" dirty="0">
              <a:ea typeface="Times New Roman" panose="02020603050405020304" pitchFamily="18" charset="0"/>
            </a:endParaRPr>
          </a:p>
          <a:p>
            <a:pPr marL="0" indent="0">
              <a:lnSpc>
                <a:spcPct val="100000"/>
              </a:lnSpc>
              <a:buFontTx/>
              <a:buChar char="•"/>
            </a:pP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There are no duplicate rows; each row is distinct.</a:t>
            </a:r>
            <a:endParaRPr lang="en-US" altLang="en-US" sz="1800" dirty="0">
              <a:ea typeface="Times New Roman" panose="02020603050405020304" pitchFamily="18" charset="0"/>
            </a:endParaRPr>
          </a:p>
          <a:p>
            <a:pPr marL="0" indent="0">
              <a:lnSpc>
                <a:spcPct val="100000"/>
              </a:lnSpc>
              <a:buFontTx/>
              <a:buChar char="•"/>
            </a:pP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Entries in columns are atomic. The table</a:t>
            </a:r>
            <a:r>
              <a:rPr lang="en-US" altLang="en-US" sz="1800" dirty="0">
                <a:solidFill>
                  <a:srgbClr val="333333"/>
                </a:solidFill>
                <a:latin typeface="Calibri" panose="020F0502020204030204" pitchFamily="34" charset="0"/>
                <a:ea typeface="Times New Roman" panose="02020603050405020304" pitchFamily="18" charset="0"/>
                <a:cs typeface="Times New Roman" panose="02020603050405020304" pitchFamily="18" charset="0"/>
              </a:rPr>
              <a:t> does </a:t>
            </a: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not contain repeating groups or multivalued attributes.</a:t>
            </a:r>
            <a:endParaRPr lang="en-US" altLang="en-US" sz="1800" dirty="0">
              <a:ea typeface="Times New Roman" panose="02020603050405020304" pitchFamily="18" charset="0"/>
            </a:endParaRPr>
          </a:p>
          <a:p>
            <a:pPr marL="0" indent="0">
              <a:lnSpc>
                <a:spcPct val="100000"/>
              </a:lnSpc>
              <a:buFontTx/>
              <a:buChar char="•"/>
            </a:pP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Entries from columns are from the same domain based on their data type including:</a:t>
            </a:r>
            <a:endParaRPr lang="en-US" altLang="en-US" sz="1800" dirty="0">
              <a:ea typeface="Times New Roman" panose="02020603050405020304" pitchFamily="18" charset="0"/>
            </a:endParaRPr>
          </a:p>
          <a:p>
            <a:pPr marL="457200" lvl="1" indent="0">
              <a:lnSpc>
                <a:spcPct val="100000"/>
              </a:lnSpc>
              <a:buFont typeface="Symbol" panose="05050102010706020507" pitchFamily="18" charset="2"/>
              <a:buChar char=""/>
            </a:pP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number (numeric, integer, float, </a:t>
            </a:r>
            <a:r>
              <a:rPr lang="en-US" altLang="en-US" sz="1800" dirty="0" err="1">
                <a:solidFill>
                  <a:srgbClr val="373D3F"/>
                </a:solidFill>
                <a:latin typeface="Calibri" panose="020F0502020204030204" pitchFamily="34" charset="0"/>
                <a:ea typeface="Times New Roman" panose="02020603050405020304" pitchFamily="18" charset="0"/>
                <a:cs typeface="Times New Roman" panose="02020603050405020304" pitchFamily="18" charset="0"/>
              </a:rPr>
              <a:t>smallint</a:t>
            </a: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a:t>
            </a:r>
            <a:endParaRPr lang="en-US" altLang="en-US" sz="1800" dirty="0">
              <a:ea typeface="Times New Roman" panose="02020603050405020304" pitchFamily="18" charset="0"/>
            </a:endParaRPr>
          </a:p>
          <a:p>
            <a:pPr marL="457200" lvl="1" indent="0">
              <a:lnSpc>
                <a:spcPct val="100000"/>
              </a:lnSpc>
              <a:buFont typeface="Symbol" panose="05050102010706020507" pitchFamily="18" charset="2"/>
              <a:buChar char=""/>
            </a:pP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character (string)</a:t>
            </a:r>
            <a:endParaRPr lang="en-US" altLang="en-US" sz="1800" dirty="0">
              <a:ea typeface="Times New Roman" panose="02020603050405020304" pitchFamily="18" charset="0"/>
            </a:endParaRPr>
          </a:p>
          <a:p>
            <a:pPr marL="457200" lvl="1" indent="0">
              <a:lnSpc>
                <a:spcPct val="100000"/>
              </a:lnSpc>
              <a:buFont typeface="Symbol" panose="05050102010706020507" pitchFamily="18" charset="2"/>
              <a:buChar char=""/>
            </a:pP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date</a:t>
            </a:r>
            <a:endParaRPr lang="en-US" altLang="en-US" sz="1800" dirty="0">
              <a:ea typeface="Times New Roman" panose="02020603050405020304" pitchFamily="18" charset="0"/>
            </a:endParaRPr>
          </a:p>
          <a:p>
            <a:pPr marL="457200" lvl="1" indent="0">
              <a:lnSpc>
                <a:spcPct val="100000"/>
              </a:lnSpc>
              <a:buFont typeface="Symbol" panose="05050102010706020507" pitchFamily="18" charset="2"/>
              <a:buChar char=""/>
            </a:pPr>
            <a:r>
              <a:rPr lang="en-US" altLang="en-US" sz="1800" dirty="0">
                <a:solidFill>
                  <a:srgbClr val="373D3F"/>
                </a:solidFill>
                <a:latin typeface="Calibri" panose="020F0502020204030204" pitchFamily="34" charset="0"/>
                <a:ea typeface="Times New Roman" panose="02020603050405020304" pitchFamily="18" charset="0"/>
                <a:cs typeface="Times New Roman" panose="02020603050405020304" pitchFamily="18" charset="0"/>
              </a:rPr>
              <a:t>logical (true or false)</a:t>
            </a:r>
            <a:endParaRPr lang="en-US" altLang="en-US" sz="2800" dirty="0"/>
          </a:p>
        </p:txBody>
      </p:sp>
      <p:sp>
        <p:nvSpPr>
          <p:cNvPr id="2" name="Slide Number Placeholder 1"/>
          <p:cNvSpPr>
            <a:spLocks noGrp="1"/>
          </p:cNvSpPr>
          <p:nvPr>
            <p:ph type="sldNum" sz="quarter" idx="12"/>
          </p:nvPr>
        </p:nvSpPr>
        <p:spPr/>
        <p:txBody>
          <a:bodyPr/>
          <a:lstStyle/>
          <a:p>
            <a:fld id="{63F454EC-4F76-4F6E-8275-D8A9EF90DE53}" type="slidenum">
              <a:rPr lang="en-IN" smtClean="0"/>
              <a:t>55</a:t>
            </a:fld>
            <a:endParaRPr lang="en-IN"/>
          </a:p>
        </p:txBody>
      </p:sp>
    </p:spTree>
    <p:extLst>
      <p:ext uri="{BB962C8B-B14F-4D97-AF65-F5344CB8AC3E}">
        <p14:creationId xmlns:p14="http://schemas.microsoft.com/office/powerpoint/2010/main" val="124184687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34" y="335280"/>
            <a:ext cx="8598090" cy="6339840"/>
          </a:xfrm>
        </p:spPr>
        <p:txBody>
          <a:bodyPr>
            <a:normAutofit fontScale="77500" lnSpcReduction="20000"/>
          </a:bodyPr>
          <a:lstStyle/>
          <a:p>
            <a:pPr marL="0" indent="0">
              <a:buNone/>
            </a:pPr>
            <a:r>
              <a:rPr lang="en-IN" b="1" dirty="0"/>
              <a:t>FLAT FILE DATABASE</a:t>
            </a:r>
            <a:r>
              <a:rPr lang="en-IN" b="1" dirty="0" smtClean="0"/>
              <a:t>:</a:t>
            </a:r>
          </a:p>
          <a:p>
            <a:pPr marL="0" indent="0">
              <a:buNone/>
            </a:pPr>
            <a:endParaRPr lang="en-IN" dirty="0"/>
          </a:p>
          <a:p>
            <a:pPr lvl="0"/>
            <a:r>
              <a:rPr lang="en-IN" dirty="0"/>
              <a:t>A flat-file database is a database stored in a file called a flat file. </a:t>
            </a:r>
          </a:p>
          <a:p>
            <a:pPr lvl="0"/>
            <a:r>
              <a:rPr lang="en-IN" dirty="0"/>
              <a:t>Records follow a uniform format, and there are no structures for indexing or recognizing relationships between records. </a:t>
            </a:r>
          </a:p>
          <a:p>
            <a:pPr lvl="0"/>
            <a:r>
              <a:rPr lang="en-IN" dirty="0"/>
              <a:t>The file is simple. A flat file can be a plain text file, or a binary file.</a:t>
            </a:r>
          </a:p>
          <a:p>
            <a:r>
              <a:rPr lang="en-IN" dirty="0" smtClean="0"/>
              <a:t>A </a:t>
            </a:r>
            <a:r>
              <a:rPr lang="en-IN" dirty="0"/>
              <a:t>flat file contains records that have no structured interrelationship. </a:t>
            </a:r>
          </a:p>
          <a:p>
            <a:r>
              <a:rPr lang="en-IN" dirty="0"/>
              <a:t>A flat file typically consists of a text file, from which all </a:t>
            </a:r>
            <a:r>
              <a:rPr lang="en-IN" dirty="0">
                <a:hlinkClick r:id="rId2"/>
              </a:rPr>
              <a:t>word processing</a:t>
            </a:r>
            <a:r>
              <a:rPr lang="en-IN" dirty="0"/>
              <a:t> or other structure characters or mark-up have been removed.</a:t>
            </a:r>
          </a:p>
          <a:p>
            <a:endParaRPr lang="en-IN" dirty="0"/>
          </a:p>
          <a:p>
            <a:pPr marL="0" indent="0">
              <a:buNone/>
            </a:pPr>
            <a:r>
              <a:rPr lang="en-IN" b="1" dirty="0"/>
              <a:t>Definition: </a:t>
            </a:r>
            <a:r>
              <a:rPr lang="en-IN" b="1" i="1" dirty="0"/>
              <a:t>Flat File Database</a:t>
            </a:r>
            <a:r>
              <a:rPr lang="en-IN" b="1" dirty="0"/>
              <a:t>:</a:t>
            </a:r>
            <a:endParaRPr lang="en-IN" dirty="0"/>
          </a:p>
          <a:p>
            <a:endParaRPr lang="en-IN" dirty="0"/>
          </a:p>
          <a:p>
            <a:pPr lvl="0"/>
            <a:r>
              <a:rPr lang="en-IN" dirty="0"/>
              <a:t>A flat file database is a type of database that stores data in a single table. This is unlike a relational database, which makes use of multiple tables and relations.</a:t>
            </a:r>
          </a:p>
          <a:p>
            <a:pPr lvl="0"/>
            <a:r>
              <a:rPr lang="en-IN" dirty="0"/>
              <a:t>Flat file databases are generally in plain-text form, where each line holds only one record. The fields in the record are separated using delimiters such as tabs and commas.</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56</a:t>
            </a:fld>
            <a:endParaRPr lang="en-IN"/>
          </a:p>
        </p:txBody>
      </p:sp>
    </p:spTree>
    <p:extLst>
      <p:ext uri="{BB962C8B-B14F-4D97-AF65-F5344CB8AC3E}">
        <p14:creationId xmlns:p14="http://schemas.microsoft.com/office/powerpoint/2010/main" val="223287925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478" y="533400"/>
            <a:ext cx="8761862" cy="5958840"/>
          </a:xfrm>
        </p:spPr>
        <p:txBody>
          <a:bodyPr>
            <a:normAutofit/>
          </a:bodyPr>
          <a:lstStyle/>
          <a:p>
            <a:pPr marL="0" indent="0">
              <a:buNone/>
            </a:pPr>
            <a:r>
              <a:rPr lang="en-IN" b="1" dirty="0"/>
              <a:t>Features of the data in flat file databases include</a:t>
            </a:r>
            <a:r>
              <a:rPr lang="en-IN" b="1" dirty="0" smtClean="0"/>
              <a:t>:</a:t>
            </a:r>
          </a:p>
          <a:p>
            <a:pPr lvl="0"/>
            <a:r>
              <a:rPr lang="en-IN" b="1" dirty="0" smtClean="0"/>
              <a:t>Database </a:t>
            </a:r>
            <a:r>
              <a:rPr lang="en-IN" b="1" dirty="0"/>
              <a:t>Management System:</a:t>
            </a:r>
            <a:r>
              <a:rPr lang="en-IN" dirty="0"/>
              <a:t> The text data represent an intermediate style of data before being loaded into the database.</a:t>
            </a:r>
          </a:p>
          <a:p>
            <a:pPr lvl="0"/>
            <a:r>
              <a:rPr lang="en-IN" b="1" dirty="0"/>
              <a:t>Separated Columns:</a:t>
            </a:r>
            <a:r>
              <a:rPr lang="en-IN" dirty="0"/>
              <a:t> Flat file databases are based on fixed-width data formatting. Columns are separated using delimiter characters.</a:t>
            </a:r>
          </a:p>
          <a:p>
            <a:pPr lvl="0"/>
            <a:r>
              <a:rPr lang="en-IN" b="1" dirty="0"/>
              <a:t>Data Types:</a:t>
            </a:r>
            <a:r>
              <a:rPr lang="en-IN" dirty="0"/>
              <a:t> Columns in the database tables are restricted to a particular data type and are not indicated, unless the data is passed on to a relational database.</a:t>
            </a:r>
          </a:p>
          <a:p>
            <a:pPr lvl="0"/>
            <a:r>
              <a:rPr lang="en-IN" b="1" dirty="0"/>
              <a:t>Relational Algebra:</a:t>
            </a:r>
            <a:r>
              <a:rPr lang="en-IN" dirty="0"/>
              <a:t> Records in flat file database tables meet tuple definitions under relational algebra.</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57</a:t>
            </a:fld>
            <a:endParaRPr lang="en-IN"/>
          </a:p>
        </p:txBody>
      </p:sp>
    </p:spTree>
    <p:extLst>
      <p:ext uri="{BB962C8B-B14F-4D97-AF65-F5344CB8AC3E}">
        <p14:creationId xmlns:p14="http://schemas.microsoft.com/office/powerpoint/2010/main" val="410377001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7" y="272955"/>
            <a:ext cx="8625384" cy="6291618"/>
          </a:xfrm>
        </p:spPr>
        <p:txBody>
          <a:bodyPr>
            <a:normAutofit fontScale="92500" lnSpcReduction="10000"/>
          </a:bodyPr>
          <a:lstStyle/>
          <a:p>
            <a:pPr marL="0" indent="0">
              <a:buNone/>
            </a:pPr>
            <a:r>
              <a:rPr lang="en-IN" b="1" dirty="0"/>
              <a:t>Flat file database </a:t>
            </a:r>
            <a:r>
              <a:rPr lang="en-IN" b="1" dirty="0" smtClean="0"/>
              <a:t>Vs</a:t>
            </a:r>
            <a:r>
              <a:rPr lang="en-IN" b="1" dirty="0"/>
              <a:t>. relational database</a:t>
            </a:r>
            <a:endParaRPr lang="en-IN" dirty="0"/>
          </a:p>
          <a:p>
            <a:r>
              <a:rPr lang="en-IN" dirty="0"/>
              <a:t>A flat file is often mistaken for a </a:t>
            </a:r>
            <a:r>
              <a:rPr lang="en-IN" dirty="0">
                <a:hlinkClick r:id="rId2"/>
              </a:rPr>
              <a:t>relational database</a:t>
            </a:r>
            <a:r>
              <a:rPr lang="en-IN" dirty="0"/>
              <a:t>, but they are actually much different. </a:t>
            </a:r>
          </a:p>
          <a:p>
            <a:r>
              <a:rPr lang="en-IN" dirty="0"/>
              <a:t>A flat file consists of a single table of data. </a:t>
            </a:r>
          </a:p>
          <a:p>
            <a:r>
              <a:rPr lang="en-IN" dirty="0"/>
              <a:t>It allows the user to specify data </a:t>
            </a:r>
            <a:r>
              <a:rPr lang="en-IN" dirty="0">
                <a:hlinkClick r:id="rId3"/>
              </a:rPr>
              <a:t>attributes</a:t>
            </a:r>
            <a:r>
              <a:rPr lang="en-IN" dirty="0"/>
              <a:t>, such as columns and data types table by table, and stores those attributes separate from applications. </a:t>
            </a:r>
          </a:p>
          <a:p>
            <a:r>
              <a:rPr lang="en-IN" dirty="0"/>
              <a:t>This type of file is commonly used to import data in </a:t>
            </a:r>
            <a:r>
              <a:rPr lang="en-IN" dirty="0">
                <a:hlinkClick r:id="rId4"/>
              </a:rPr>
              <a:t>data warehousing</a:t>
            </a:r>
            <a:r>
              <a:rPr lang="en-IN" dirty="0"/>
              <a:t> projects.</a:t>
            </a:r>
          </a:p>
          <a:p>
            <a:r>
              <a:rPr lang="en-IN" dirty="0"/>
              <a:t>In relational databases, flat file is sometimes used as a synonym for a "relation." </a:t>
            </a:r>
          </a:p>
          <a:p>
            <a:r>
              <a:rPr lang="en-IN" dirty="0"/>
              <a:t>A relational database contains multiple </a:t>
            </a:r>
            <a:r>
              <a:rPr lang="en-IN" dirty="0">
                <a:hlinkClick r:id="rId5"/>
              </a:rPr>
              <a:t>tables</a:t>
            </a:r>
            <a:r>
              <a:rPr lang="en-IN" dirty="0"/>
              <a:t> of data that relate to each other and allows the user to specify information about multiple tables and the relationships between those tables, allowing more flexibility and control over </a:t>
            </a:r>
            <a:r>
              <a:rPr lang="en-IN" dirty="0">
                <a:hlinkClick r:id="rId6"/>
              </a:rPr>
              <a:t>database</a:t>
            </a:r>
            <a:r>
              <a:rPr lang="en-IN" dirty="0"/>
              <a:t> constraints.</a:t>
            </a:r>
          </a:p>
        </p:txBody>
      </p:sp>
      <p:sp>
        <p:nvSpPr>
          <p:cNvPr id="2" name="Slide Number Placeholder 1"/>
          <p:cNvSpPr>
            <a:spLocks noGrp="1"/>
          </p:cNvSpPr>
          <p:nvPr>
            <p:ph type="sldNum" sz="quarter" idx="12"/>
          </p:nvPr>
        </p:nvSpPr>
        <p:spPr/>
        <p:txBody>
          <a:bodyPr/>
          <a:lstStyle/>
          <a:p>
            <a:fld id="{63F454EC-4F76-4F6E-8275-D8A9EF90DE53}" type="slidenum">
              <a:rPr lang="en-IN" smtClean="0"/>
              <a:t>58</a:t>
            </a:fld>
            <a:endParaRPr lang="en-IN"/>
          </a:p>
        </p:txBody>
      </p:sp>
    </p:spTree>
    <p:extLst>
      <p:ext uri="{BB962C8B-B14F-4D97-AF65-F5344CB8AC3E}">
        <p14:creationId xmlns:p14="http://schemas.microsoft.com/office/powerpoint/2010/main" val="198984739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182" y="286603"/>
            <a:ext cx="8939284" cy="6387152"/>
          </a:xfrm>
        </p:spPr>
        <p:txBody>
          <a:bodyPr>
            <a:normAutofit fontScale="25000" lnSpcReduction="20000"/>
          </a:bodyPr>
          <a:lstStyle/>
          <a:p>
            <a:pPr marL="0" indent="0">
              <a:buNone/>
            </a:pPr>
            <a:r>
              <a:rPr lang="en-IN" sz="8800" b="1" dirty="0"/>
              <a:t>Advantages and Disadvantages of Flat Database File System</a:t>
            </a:r>
            <a:endParaRPr lang="en-IN" sz="8800" dirty="0"/>
          </a:p>
          <a:p>
            <a:pPr marL="0" indent="0">
              <a:buNone/>
            </a:pPr>
            <a:endParaRPr lang="en-IN" sz="8800" dirty="0"/>
          </a:p>
          <a:p>
            <a:pPr marL="0" indent="0">
              <a:buNone/>
            </a:pPr>
            <a:r>
              <a:rPr lang="en-IN" sz="8800" b="1" dirty="0"/>
              <a:t>Advantages</a:t>
            </a:r>
            <a:endParaRPr lang="en-IN" sz="8800" dirty="0"/>
          </a:p>
          <a:p>
            <a:pPr lvl="0"/>
            <a:r>
              <a:rPr lang="en-IN" sz="8800" dirty="0"/>
              <a:t>Easy to understand.</a:t>
            </a:r>
          </a:p>
          <a:p>
            <a:pPr lvl="0"/>
            <a:r>
              <a:rPr lang="en-IN" sz="8800" dirty="0"/>
              <a:t>Easy to implement.</a:t>
            </a:r>
          </a:p>
          <a:p>
            <a:pPr lvl="0"/>
            <a:r>
              <a:rPr lang="en-IN" sz="8800" dirty="0"/>
              <a:t>Less hardware and software requirements.</a:t>
            </a:r>
          </a:p>
          <a:p>
            <a:pPr lvl="0"/>
            <a:r>
              <a:rPr lang="en-IN" sz="8800" dirty="0"/>
              <a:t>Less Skills set are required to hand flat database systems.</a:t>
            </a:r>
          </a:p>
          <a:p>
            <a:pPr lvl="0"/>
            <a:r>
              <a:rPr lang="en-IN" sz="8800" dirty="0"/>
              <a:t>Best for small databases.</a:t>
            </a:r>
          </a:p>
          <a:p>
            <a:pPr marL="0" indent="0">
              <a:buNone/>
            </a:pPr>
            <a:r>
              <a:rPr lang="en-IN" sz="8800" b="1" dirty="0" smtClean="0"/>
              <a:t>Disadvantages</a:t>
            </a:r>
            <a:endParaRPr lang="en-IN" sz="8800" dirty="0"/>
          </a:p>
          <a:p>
            <a:pPr lvl="0"/>
            <a:r>
              <a:rPr lang="en-IN" sz="8800" dirty="0"/>
              <a:t>Less security easy to extract information.</a:t>
            </a:r>
          </a:p>
          <a:p>
            <a:pPr lvl="0"/>
            <a:r>
              <a:rPr lang="en-IN" sz="8800" dirty="0"/>
              <a:t>Data Inconsistency</a:t>
            </a:r>
          </a:p>
          <a:p>
            <a:pPr lvl="0"/>
            <a:r>
              <a:rPr lang="en-IN" sz="8800" dirty="0"/>
              <a:t>Redundancy</a:t>
            </a:r>
          </a:p>
          <a:p>
            <a:pPr lvl="0"/>
            <a:r>
              <a:rPr lang="en-IN" sz="8800" dirty="0"/>
              <a:t>Sharing of information is cumbersome task</a:t>
            </a:r>
          </a:p>
          <a:p>
            <a:pPr lvl="0"/>
            <a:r>
              <a:rPr lang="en-IN" sz="8800" dirty="0"/>
              <a:t>Slow for huge database</a:t>
            </a:r>
          </a:p>
          <a:p>
            <a:pPr lvl="0"/>
            <a:r>
              <a:rPr lang="en-IN" sz="8800" dirty="0"/>
              <a:t>Searching process is time </a:t>
            </a:r>
            <a:r>
              <a:rPr lang="en-IN" sz="8800" dirty="0" smtClean="0"/>
              <a:t>consuming</a:t>
            </a:r>
            <a:endParaRPr lang="en-IN" sz="8800" dirty="0"/>
          </a:p>
          <a:p>
            <a:r>
              <a:rPr lang="en-IN" sz="8800" dirty="0"/>
              <a:t>Understanding flat files in depth is the first step to mastering data loading. Flat files are the universal mechanism for moving data from one database or system to another. </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59</a:t>
            </a:fld>
            <a:endParaRPr lang="en-IN"/>
          </a:p>
        </p:txBody>
      </p:sp>
    </p:spTree>
    <p:extLst>
      <p:ext uri="{BB962C8B-B14F-4D97-AF65-F5344CB8AC3E}">
        <p14:creationId xmlns:p14="http://schemas.microsoft.com/office/powerpoint/2010/main" val="2413560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830" y="313899"/>
            <a:ext cx="8843749" cy="6277970"/>
          </a:xfrm>
        </p:spPr>
        <p:txBody>
          <a:bodyPr>
            <a:normAutofit/>
          </a:bodyPr>
          <a:lstStyle/>
          <a:p>
            <a:pPr marL="0" indent="0">
              <a:buNone/>
            </a:pPr>
            <a:r>
              <a:rPr lang="en-IN" b="1" dirty="0"/>
              <a:t>Characteristics of Database Management </a:t>
            </a:r>
            <a:r>
              <a:rPr lang="en-IN" b="1" dirty="0" smtClean="0"/>
              <a:t>System</a:t>
            </a:r>
          </a:p>
          <a:p>
            <a:pPr lvl="0"/>
            <a:r>
              <a:rPr lang="en-IN" dirty="0" smtClean="0"/>
              <a:t>Provides </a:t>
            </a:r>
            <a:r>
              <a:rPr lang="en-IN" dirty="0"/>
              <a:t>security and removes redundancy</a:t>
            </a:r>
          </a:p>
          <a:p>
            <a:pPr lvl="0"/>
            <a:r>
              <a:rPr lang="en-IN" dirty="0"/>
              <a:t>Self-describing nature of a database system</a:t>
            </a:r>
          </a:p>
          <a:p>
            <a:pPr lvl="0"/>
            <a:r>
              <a:rPr lang="en-IN" dirty="0"/>
              <a:t>Insulation between programs and data abstraction</a:t>
            </a:r>
          </a:p>
          <a:p>
            <a:pPr lvl="0"/>
            <a:r>
              <a:rPr lang="en-IN" dirty="0"/>
              <a:t>Support of multiple views of the data</a:t>
            </a:r>
          </a:p>
          <a:p>
            <a:pPr lvl="0"/>
            <a:r>
              <a:rPr lang="en-IN" dirty="0"/>
              <a:t>Sharing of data and multiuser transaction processing</a:t>
            </a:r>
          </a:p>
          <a:p>
            <a:pPr lvl="0"/>
            <a:r>
              <a:rPr lang="en-IN" dirty="0"/>
              <a:t>DBMS allows entities and relations among them to form tables.</a:t>
            </a:r>
          </a:p>
          <a:p>
            <a:pPr lvl="0"/>
            <a:r>
              <a:rPr lang="en-IN" dirty="0"/>
              <a:t>It follows the ACID concept (Atomicity, Consistency, Isolation, and Durability).</a:t>
            </a:r>
          </a:p>
          <a:p>
            <a:pPr lvl="0"/>
            <a:r>
              <a:rPr lang="en-IN" dirty="0"/>
              <a:t>DBMS supports multi-user environment that allows users to access and manipulate data in parallel.</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6</a:t>
            </a:fld>
            <a:endParaRPr lang="en-IN"/>
          </a:p>
        </p:txBody>
      </p:sp>
    </p:spTree>
    <p:extLst>
      <p:ext uri="{BB962C8B-B14F-4D97-AF65-F5344CB8AC3E}">
        <p14:creationId xmlns:p14="http://schemas.microsoft.com/office/powerpoint/2010/main" val="246762644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8991" y="641446"/>
            <a:ext cx="8433109" cy="4831306"/>
          </a:xfrm>
        </p:spPr>
      </p:pic>
      <p:sp>
        <p:nvSpPr>
          <p:cNvPr id="2" name="Slide Number Placeholder 1"/>
          <p:cNvSpPr>
            <a:spLocks noGrp="1"/>
          </p:cNvSpPr>
          <p:nvPr>
            <p:ph type="sldNum" sz="quarter" idx="12"/>
          </p:nvPr>
        </p:nvSpPr>
        <p:spPr/>
        <p:txBody>
          <a:bodyPr/>
          <a:lstStyle/>
          <a:p>
            <a:fld id="{63F454EC-4F76-4F6E-8275-D8A9EF90DE53}" type="slidenum">
              <a:rPr lang="en-IN" smtClean="0"/>
              <a:t>60</a:t>
            </a:fld>
            <a:endParaRPr lang="en-IN"/>
          </a:p>
        </p:txBody>
      </p:sp>
    </p:spTree>
    <p:extLst>
      <p:ext uri="{BB962C8B-B14F-4D97-AF65-F5344CB8AC3E}">
        <p14:creationId xmlns:p14="http://schemas.microsoft.com/office/powerpoint/2010/main" val="5646472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478" y="245660"/>
            <a:ext cx="8884692" cy="5931303"/>
          </a:xfrm>
        </p:spPr>
        <p:txBody>
          <a:bodyPr>
            <a:normAutofit fontScale="85000" lnSpcReduction="10000"/>
          </a:bodyPr>
          <a:lstStyle/>
          <a:p>
            <a:pPr marL="0" indent="0">
              <a:buNone/>
            </a:pPr>
            <a:r>
              <a:rPr lang="en-IN" b="1" dirty="0"/>
              <a:t>The difference between CSV and delimited files? </a:t>
            </a:r>
          </a:p>
          <a:p>
            <a:pPr marL="0" indent="0">
              <a:buNone/>
            </a:pPr>
            <a:r>
              <a:rPr lang="en-IN" b="1" dirty="0"/>
              <a:t>CSV files</a:t>
            </a:r>
            <a:r>
              <a:rPr lang="en-IN" dirty="0"/>
              <a:t> include both a delimiter and an optional enclosing character. </a:t>
            </a:r>
          </a:p>
          <a:p>
            <a:pPr lvl="0"/>
            <a:r>
              <a:rPr lang="en-IN" dirty="0"/>
              <a:t>A delimiter separates the data fields. It is usually a comma, but can also be a pipe, a tab, or any single value character. </a:t>
            </a:r>
          </a:p>
          <a:p>
            <a:pPr lvl="0"/>
            <a:r>
              <a:rPr lang="en-IN" dirty="0"/>
              <a:t>An enclosing character occurs at the beginning and the end of a value. It is sometimes called a quote character (because it is usually double quotes), but you can use another character instead.</a:t>
            </a:r>
          </a:p>
          <a:p>
            <a:pPr marL="0" indent="0">
              <a:buNone/>
            </a:pPr>
            <a:r>
              <a:rPr lang="en-IN" b="1" dirty="0"/>
              <a:t>Delimited files</a:t>
            </a:r>
            <a:r>
              <a:rPr lang="en-IN" dirty="0"/>
              <a:t> only have a delimiter; an enclosing character is not used. </a:t>
            </a:r>
          </a:p>
          <a:p>
            <a:r>
              <a:rPr lang="en-IN" dirty="0"/>
              <a:t>CSV is the only format that will guarantee seamless data movement between systems. </a:t>
            </a:r>
          </a:p>
          <a:p>
            <a:r>
              <a:rPr lang="en-IN" dirty="0"/>
              <a:t>But there are other instances where delimited files make sense, like when you're more comfortable working with this type of file and the delimiter itself does not occur within the data.</a:t>
            </a:r>
          </a:p>
          <a:p>
            <a:r>
              <a:rPr lang="en-IN" dirty="0"/>
              <a:t>Simply put, there's a time and place to use each. </a:t>
            </a:r>
          </a:p>
          <a:p>
            <a:r>
              <a:rPr lang="en-IN" dirty="0"/>
              <a:t> </a:t>
            </a:r>
          </a:p>
          <a:p>
            <a:endParaRPr lang="en-IN" dirty="0"/>
          </a:p>
        </p:txBody>
      </p:sp>
      <p:sp>
        <p:nvSpPr>
          <p:cNvPr id="2" name="Slide Number Placeholder 1"/>
          <p:cNvSpPr>
            <a:spLocks noGrp="1"/>
          </p:cNvSpPr>
          <p:nvPr>
            <p:ph type="sldNum" sz="quarter" idx="12"/>
          </p:nvPr>
        </p:nvSpPr>
        <p:spPr/>
        <p:txBody>
          <a:bodyPr/>
          <a:lstStyle/>
          <a:p>
            <a:fld id="{63F454EC-4F76-4F6E-8275-D8A9EF90DE53}" type="slidenum">
              <a:rPr lang="en-IN" smtClean="0"/>
              <a:t>61</a:t>
            </a:fld>
            <a:endParaRPr lang="en-IN"/>
          </a:p>
        </p:txBody>
      </p:sp>
    </p:spTree>
    <p:extLst>
      <p:ext uri="{BB962C8B-B14F-4D97-AF65-F5344CB8AC3E}">
        <p14:creationId xmlns:p14="http://schemas.microsoft.com/office/powerpoint/2010/main" val="314303106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49" y="504967"/>
            <a:ext cx="8256043" cy="5671996"/>
          </a:xfrm>
        </p:spPr>
        <p:txBody>
          <a:bodyPr/>
          <a:lstStyle/>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0" indent="0">
              <a:buNone/>
            </a:pPr>
            <a:endParaRPr lang="en-IN" dirty="0" smtClean="0"/>
          </a:p>
          <a:p>
            <a:pPr marL="0" indent="0" algn="ctr">
              <a:buNone/>
            </a:pPr>
            <a:r>
              <a:rPr lang="en-IN" sz="8000" i="1" dirty="0" smtClean="0">
                <a:solidFill>
                  <a:srgbClr val="C00000"/>
                </a:solidFill>
                <a:effectLst>
                  <a:outerShdw blurRad="38100" dist="38100" dir="2700000" algn="tl">
                    <a:srgbClr val="000000">
                      <a:alpha val="43137"/>
                    </a:srgbClr>
                  </a:outerShdw>
                </a:effectLst>
              </a:rPr>
              <a:t>The End</a:t>
            </a:r>
            <a:endParaRPr lang="en-IN" sz="8000" i="1" dirty="0">
              <a:solidFill>
                <a:srgbClr val="C00000"/>
              </a:solidFill>
              <a:effectLst>
                <a:outerShdw blurRad="38100" dist="38100" dir="2700000" algn="tl">
                  <a:srgbClr val="000000">
                    <a:alpha val="43137"/>
                  </a:srgbClr>
                </a:outerShdw>
              </a:effectLst>
            </a:endParaRPr>
          </a:p>
        </p:txBody>
      </p:sp>
      <p:sp>
        <p:nvSpPr>
          <p:cNvPr id="2" name="Slide Number Placeholder 1"/>
          <p:cNvSpPr>
            <a:spLocks noGrp="1"/>
          </p:cNvSpPr>
          <p:nvPr>
            <p:ph type="sldNum" sz="quarter" idx="12"/>
          </p:nvPr>
        </p:nvSpPr>
        <p:spPr/>
        <p:txBody>
          <a:bodyPr/>
          <a:lstStyle/>
          <a:p>
            <a:fld id="{63F454EC-4F76-4F6E-8275-D8A9EF90DE53}" type="slidenum">
              <a:rPr lang="en-IN" smtClean="0"/>
              <a:t>62</a:t>
            </a:fld>
            <a:endParaRPr lang="en-IN"/>
          </a:p>
        </p:txBody>
      </p:sp>
    </p:spTree>
    <p:extLst>
      <p:ext uri="{BB962C8B-B14F-4D97-AF65-F5344CB8AC3E}">
        <p14:creationId xmlns:p14="http://schemas.microsoft.com/office/powerpoint/2010/main" val="3092924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58995469"/>
              </p:ext>
            </p:extLst>
          </p:nvPr>
        </p:nvGraphicFramePr>
        <p:xfrm>
          <a:off x="127377" y="204716"/>
          <a:ext cx="8866498" cy="6523630"/>
        </p:xfrm>
        <a:graphic>
          <a:graphicData uri="http://schemas.openxmlformats.org/drawingml/2006/table">
            <a:tbl>
              <a:tblPr firstRow="1" firstCol="1" bandRow="1">
                <a:tableStyleId>{5C22544A-7EE6-4342-B048-85BDC9FD1C3A}</a:tableStyleId>
              </a:tblPr>
              <a:tblGrid>
                <a:gridCol w="4433249"/>
                <a:gridCol w="4433249"/>
              </a:tblGrid>
              <a:tr h="914249">
                <a:tc>
                  <a:txBody>
                    <a:bodyPr/>
                    <a:lstStyle/>
                    <a:p>
                      <a:pPr>
                        <a:lnSpc>
                          <a:spcPts val="1500"/>
                        </a:lnSpc>
                        <a:spcAft>
                          <a:spcPts val="1500"/>
                        </a:spcAft>
                      </a:pPr>
                      <a:r>
                        <a:rPr lang="en-IN" sz="2000" dirty="0">
                          <a:effectLst/>
                          <a:latin typeface="Cambria" panose="02040503050406030204" pitchFamily="18" charset="0"/>
                        </a:rPr>
                        <a:t>DBMS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ts val="1500"/>
                        </a:lnSpc>
                        <a:spcAft>
                          <a:spcPts val="1500"/>
                        </a:spcAft>
                      </a:pPr>
                      <a:r>
                        <a:rPr lang="en-IN" sz="2000" dirty="0">
                          <a:effectLst/>
                          <a:latin typeface="Cambria" panose="02040503050406030204" pitchFamily="18" charset="0"/>
                        </a:rPr>
                        <a:t>Flat File Management System</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r>
              <a:tr h="914249">
                <a:tc>
                  <a:txBody>
                    <a:bodyPr/>
                    <a:lstStyle/>
                    <a:p>
                      <a:pPr>
                        <a:lnSpc>
                          <a:spcPts val="1500"/>
                        </a:lnSpc>
                        <a:spcAft>
                          <a:spcPts val="1500"/>
                        </a:spcAft>
                      </a:pPr>
                      <a:r>
                        <a:rPr lang="en-IN" sz="2000" dirty="0">
                          <a:effectLst/>
                          <a:latin typeface="Cambria" panose="02040503050406030204" pitchFamily="18" charset="0"/>
                        </a:rPr>
                        <a:t>Multi-user access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ts val="1500"/>
                        </a:lnSpc>
                        <a:spcAft>
                          <a:spcPts val="1500"/>
                        </a:spcAft>
                      </a:pPr>
                      <a:r>
                        <a:rPr lang="en-IN" sz="2000" dirty="0">
                          <a:effectLst/>
                          <a:latin typeface="Cambria" panose="02040503050406030204" pitchFamily="18" charset="0"/>
                        </a:rPr>
                        <a:t>It does not support multi-user access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r>
              <a:tr h="1433317">
                <a:tc>
                  <a:txBody>
                    <a:bodyPr/>
                    <a:lstStyle/>
                    <a:p>
                      <a:pPr>
                        <a:lnSpc>
                          <a:spcPts val="1500"/>
                        </a:lnSpc>
                        <a:spcAft>
                          <a:spcPts val="1500"/>
                        </a:spcAft>
                      </a:pPr>
                      <a:r>
                        <a:rPr lang="en-IN" sz="2000">
                          <a:effectLst/>
                          <a:latin typeface="Cambria" panose="02040503050406030204" pitchFamily="18" charset="0"/>
                        </a:rPr>
                        <a:t>Design to fulfill the need for small and large businesses</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ts val="1500"/>
                        </a:lnSpc>
                        <a:spcAft>
                          <a:spcPts val="1500"/>
                        </a:spcAft>
                      </a:pPr>
                      <a:r>
                        <a:rPr lang="en-IN" sz="2000" dirty="0">
                          <a:effectLst/>
                          <a:latin typeface="Cambria" panose="02040503050406030204" pitchFamily="18" charset="0"/>
                        </a:rPr>
                        <a:t>It is only limited to smaller DBMS system.</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r>
              <a:tr h="914249">
                <a:tc>
                  <a:txBody>
                    <a:bodyPr/>
                    <a:lstStyle/>
                    <a:p>
                      <a:pPr>
                        <a:lnSpc>
                          <a:spcPts val="1500"/>
                        </a:lnSpc>
                        <a:spcAft>
                          <a:spcPts val="1500"/>
                        </a:spcAft>
                      </a:pPr>
                      <a:r>
                        <a:rPr lang="en-IN" sz="2000">
                          <a:effectLst/>
                          <a:latin typeface="Cambria" panose="02040503050406030204" pitchFamily="18" charset="0"/>
                        </a:rPr>
                        <a:t>Remove redundancy and Integrity</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ts val="1500"/>
                        </a:lnSpc>
                        <a:spcAft>
                          <a:spcPts val="1500"/>
                        </a:spcAft>
                      </a:pPr>
                      <a:r>
                        <a:rPr lang="en-IN" sz="2000" dirty="0">
                          <a:effectLst/>
                          <a:latin typeface="Cambria" panose="02040503050406030204" pitchFamily="18" charset="0"/>
                        </a:rPr>
                        <a:t>Redundancy and Integrity issues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r>
              <a:tr h="1433317">
                <a:tc>
                  <a:txBody>
                    <a:bodyPr/>
                    <a:lstStyle/>
                    <a:p>
                      <a:pPr>
                        <a:lnSpc>
                          <a:spcPts val="1500"/>
                        </a:lnSpc>
                        <a:spcAft>
                          <a:spcPts val="1500"/>
                        </a:spcAft>
                      </a:pPr>
                      <a:r>
                        <a:rPr lang="en-IN" sz="2000">
                          <a:effectLst/>
                          <a:latin typeface="Cambria" panose="02040503050406030204" pitchFamily="18" charset="0"/>
                        </a:rPr>
                        <a:t>Expensive. But in the long term Total Cost of Ownership is cheap</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ts val="1500"/>
                        </a:lnSpc>
                        <a:spcAft>
                          <a:spcPts val="1500"/>
                        </a:spcAft>
                      </a:pPr>
                      <a:r>
                        <a:rPr lang="en-IN" sz="2000" dirty="0">
                          <a:effectLst/>
                          <a:latin typeface="Cambria" panose="02040503050406030204" pitchFamily="18" charset="0"/>
                        </a:rPr>
                        <a:t>It's cheaper</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r>
              <a:tr h="914249">
                <a:tc>
                  <a:txBody>
                    <a:bodyPr/>
                    <a:lstStyle/>
                    <a:p>
                      <a:pPr>
                        <a:lnSpc>
                          <a:spcPts val="1500"/>
                        </a:lnSpc>
                        <a:spcAft>
                          <a:spcPts val="1500"/>
                        </a:spcAft>
                      </a:pPr>
                      <a:r>
                        <a:rPr lang="en-IN" sz="2000">
                          <a:effectLst/>
                          <a:latin typeface="Cambria" panose="02040503050406030204" pitchFamily="18" charset="0"/>
                        </a:rPr>
                        <a:t>Easy to implement complicated transactions</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ts val="1500"/>
                        </a:lnSpc>
                        <a:spcAft>
                          <a:spcPts val="1500"/>
                        </a:spcAft>
                      </a:pPr>
                      <a:r>
                        <a:rPr lang="en-IN" sz="2000" dirty="0">
                          <a:effectLst/>
                          <a:latin typeface="Cambria" panose="02040503050406030204" pitchFamily="18" charset="0"/>
                        </a:rPr>
                        <a:t>No support for complicated transactions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r>
            </a:tbl>
          </a:graphicData>
        </a:graphic>
      </p:graphicFrame>
      <p:sp>
        <p:nvSpPr>
          <p:cNvPr id="2" name="Slide Number Placeholder 1"/>
          <p:cNvSpPr>
            <a:spLocks noGrp="1"/>
          </p:cNvSpPr>
          <p:nvPr>
            <p:ph type="sldNum" sz="quarter" idx="12"/>
          </p:nvPr>
        </p:nvSpPr>
        <p:spPr/>
        <p:txBody>
          <a:bodyPr/>
          <a:lstStyle/>
          <a:p>
            <a:fld id="{63F454EC-4F76-4F6E-8275-D8A9EF90DE53}" type="slidenum">
              <a:rPr lang="en-IN" smtClean="0"/>
              <a:t>7</a:t>
            </a:fld>
            <a:endParaRPr lang="en-IN"/>
          </a:p>
        </p:txBody>
      </p:sp>
    </p:spTree>
    <p:extLst>
      <p:ext uri="{BB962C8B-B14F-4D97-AF65-F5344CB8AC3E}">
        <p14:creationId xmlns:p14="http://schemas.microsoft.com/office/powerpoint/2010/main" val="2255317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82" y="187704"/>
            <a:ext cx="8648133" cy="876822"/>
          </a:xfrm>
        </p:spPr>
        <p:txBody>
          <a:bodyPr/>
          <a:lstStyle/>
          <a:p>
            <a:r>
              <a:rPr lang="en-IN" b="1" dirty="0"/>
              <a:t>Users in a DBMS </a:t>
            </a:r>
            <a:r>
              <a:rPr lang="en-IN" b="1" dirty="0" smtClean="0"/>
              <a:t>environment</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91526710"/>
              </p:ext>
            </p:extLst>
          </p:nvPr>
        </p:nvGraphicFramePr>
        <p:xfrm>
          <a:off x="100082" y="1064527"/>
          <a:ext cx="8907440" cy="5581934"/>
        </p:xfrm>
        <a:graphic>
          <a:graphicData uri="http://schemas.openxmlformats.org/drawingml/2006/table">
            <a:tbl>
              <a:tblPr firstRow="1" firstCol="1" bandRow="1">
                <a:tableStyleId>{5C22544A-7EE6-4342-B048-85BDC9FD1C3A}</a:tableStyleId>
              </a:tblPr>
              <a:tblGrid>
                <a:gridCol w="4453720"/>
                <a:gridCol w="4453720"/>
              </a:tblGrid>
              <a:tr h="653467">
                <a:tc>
                  <a:txBody>
                    <a:bodyPr/>
                    <a:lstStyle/>
                    <a:p>
                      <a:pPr>
                        <a:lnSpc>
                          <a:spcPts val="1500"/>
                        </a:lnSpc>
                        <a:spcAft>
                          <a:spcPts val="1500"/>
                        </a:spcAft>
                      </a:pPr>
                      <a:r>
                        <a:rPr lang="en-IN" sz="2000" dirty="0">
                          <a:effectLst/>
                          <a:latin typeface="Cambria" panose="02040503050406030204" pitchFamily="18" charset="0"/>
                        </a:rPr>
                        <a:t>Component Name</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ts val="1500"/>
                        </a:lnSpc>
                        <a:spcAft>
                          <a:spcPts val="1500"/>
                        </a:spcAft>
                      </a:pPr>
                      <a:r>
                        <a:rPr lang="en-IN" sz="2000" dirty="0">
                          <a:effectLst/>
                          <a:latin typeface="Cambria" panose="02040503050406030204" pitchFamily="18" charset="0"/>
                        </a:rPr>
                        <a:t>Task</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r>
              <a:tr h="1395484">
                <a:tc>
                  <a:txBody>
                    <a:bodyPr/>
                    <a:lstStyle/>
                    <a:p>
                      <a:pPr>
                        <a:lnSpc>
                          <a:spcPts val="1500"/>
                        </a:lnSpc>
                        <a:spcAft>
                          <a:spcPts val="1500"/>
                        </a:spcAft>
                      </a:pPr>
                      <a:r>
                        <a:rPr lang="en-IN" sz="2000" dirty="0">
                          <a:effectLst/>
                          <a:latin typeface="Cambria" panose="02040503050406030204" pitchFamily="18" charset="0"/>
                        </a:rPr>
                        <a:t>Application Programmers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ts val="1500"/>
                        </a:lnSpc>
                        <a:spcAft>
                          <a:spcPts val="1500"/>
                        </a:spcAft>
                      </a:pPr>
                      <a:r>
                        <a:rPr lang="en-IN" sz="2000" dirty="0">
                          <a:effectLst/>
                          <a:latin typeface="Cambria" panose="02040503050406030204" pitchFamily="18" charset="0"/>
                        </a:rPr>
                        <a:t>The Application programmers write programs in various programming languages to interact with databases.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r>
              <a:tr h="1395484">
                <a:tc>
                  <a:txBody>
                    <a:bodyPr/>
                    <a:lstStyle/>
                    <a:p>
                      <a:pPr>
                        <a:lnSpc>
                          <a:spcPts val="1500"/>
                        </a:lnSpc>
                        <a:spcAft>
                          <a:spcPts val="1500"/>
                        </a:spcAft>
                      </a:pPr>
                      <a:r>
                        <a:rPr lang="en-IN" sz="2000" dirty="0">
                          <a:effectLst/>
                          <a:latin typeface="Cambria" panose="02040503050406030204" pitchFamily="18" charset="0"/>
                        </a:rPr>
                        <a:t>Database Administrators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ts val="1500"/>
                        </a:lnSpc>
                        <a:spcAft>
                          <a:spcPts val="1500"/>
                        </a:spcAft>
                      </a:pPr>
                      <a:r>
                        <a:rPr lang="en-IN" sz="2000" dirty="0">
                          <a:effectLst/>
                          <a:latin typeface="Cambria" panose="02040503050406030204" pitchFamily="18" charset="0"/>
                        </a:rPr>
                        <a:t>Database Admin is responsible for managing the entire DBMS system. </a:t>
                      </a:r>
                      <a:endParaRPr lang="en-IN" sz="2000" dirty="0" smtClean="0">
                        <a:effectLst/>
                        <a:latin typeface="Cambria" panose="02040503050406030204" pitchFamily="18" charset="0"/>
                      </a:endParaRPr>
                    </a:p>
                    <a:p>
                      <a:pPr>
                        <a:lnSpc>
                          <a:spcPts val="1500"/>
                        </a:lnSpc>
                        <a:spcAft>
                          <a:spcPts val="1500"/>
                        </a:spcAft>
                      </a:pPr>
                      <a:r>
                        <a:rPr lang="en-IN" sz="2000" dirty="0" err="1" smtClean="0">
                          <a:effectLst/>
                          <a:latin typeface="Cambria" panose="02040503050406030204" pitchFamily="18" charset="0"/>
                        </a:rPr>
                        <a:t>He/She</a:t>
                      </a:r>
                      <a:r>
                        <a:rPr lang="en-IN" sz="2000" dirty="0" smtClean="0">
                          <a:effectLst/>
                          <a:latin typeface="Cambria" panose="02040503050406030204" pitchFamily="18" charset="0"/>
                        </a:rPr>
                        <a:t> </a:t>
                      </a:r>
                      <a:r>
                        <a:rPr lang="en-IN" sz="2000" dirty="0">
                          <a:effectLst/>
                          <a:latin typeface="Cambria" panose="02040503050406030204" pitchFamily="18" charset="0"/>
                        </a:rPr>
                        <a:t>is called Database admin or DBA.</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r>
              <a:tr h="2137499">
                <a:tc>
                  <a:txBody>
                    <a:bodyPr/>
                    <a:lstStyle/>
                    <a:p>
                      <a:pPr>
                        <a:lnSpc>
                          <a:spcPts val="1500"/>
                        </a:lnSpc>
                        <a:spcAft>
                          <a:spcPts val="1500"/>
                        </a:spcAft>
                      </a:pPr>
                      <a:r>
                        <a:rPr lang="en-IN" sz="2000">
                          <a:effectLst/>
                          <a:latin typeface="Cambria" panose="02040503050406030204" pitchFamily="18" charset="0"/>
                        </a:rPr>
                        <a:t>End-Users</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c>
                  <a:txBody>
                    <a:bodyPr/>
                    <a:lstStyle/>
                    <a:p>
                      <a:pPr>
                        <a:lnSpc>
                          <a:spcPts val="1500"/>
                        </a:lnSpc>
                        <a:spcAft>
                          <a:spcPts val="1500"/>
                        </a:spcAft>
                      </a:pPr>
                      <a:r>
                        <a:rPr lang="en-IN" sz="2000" dirty="0">
                          <a:effectLst/>
                          <a:latin typeface="Cambria" panose="02040503050406030204" pitchFamily="18" charset="0"/>
                        </a:rPr>
                        <a:t>The end users are the people who interact with the database management system. They conduct various operations on database like retrieving, updating, deleting, etc.</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6200" marR="76200" marT="76200" marB="76200"/>
                </a:tc>
              </a:tr>
            </a:tbl>
          </a:graphicData>
        </a:graphic>
      </p:graphicFrame>
      <p:sp>
        <p:nvSpPr>
          <p:cNvPr id="3" name="Slide Number Placeholder 2"/>
          <p:cNvSpPr>
            <a:spLocks noGrp="1"/>
          </p:cNvSpPr>
          <p:nvPr>
            <p:ph type="sldNum" sz="quarter" idx="12"/>
          </p:nvPr>
        </p:nvSpPr>
        <p:spPr/>
        <p:txBody>
          <a:bodyPr/>
          <a:lstStyle/>
          <a:p>
            <a:fld id="{63F454EC-4F76-4F6E-8275-D8A9EF90DE53}" type="slidenum">
              <a:rPr lang="en-IN" smtClean="0"/>
              <a:t>8</a:t>
            </a:fld>
            <a:endParaRPr lang="en-IN"/>
          </a:p>
        </p:txBody>
      </p:sp>
    </p:spTree>
    <p:extLst>
      <p:ext uri="{BB962C8B-B14F-4D97-AF65-F5344CB8AC3E}">
        <p14:creationId xmlns:p14="http://schemas.microsoft.com/office/powerpoint/2010/main" val="323639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33" y="174057"/>
            <a:ext cx="8689074" cy="958708"/>
          </a:xfrm>
        </p:spPr>
        <p:txBody>
          <a:bodyPr/>
          <a:lstStyle/>
          <a:p>
            <a:r>
              <a:rPr lang="en-IN" b="1" dirty="0"/>
              <a:t>Application of </a:t>
            </a:r>
            <a:r>
              <a:rPr lang="en-IN" b="1" dirty="0" smtClean="0"/>
              <a:t>DBMS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359705"/>
              </p:ext>
            </p:extLst>
          </p:nvPr>
        </p:nvGraphicFramePr>
        <p:xfrm>
          <a:off x="113733" y="920813"/>
          <a:ext cx="8852846" cy="5657748"/>
        </p:xfrm>
        <a:graphic>
          <a:graphicData uri="http://schemas.openxmlformats.org/drawingml/2006/table">
            <a:tbl>
              <a:tblPr firstRow="1" firstCol="1" bandRow="1">
                <a:tableStyleId>{5C22544A-7EE6-4342-B048-85BDC9FD1C3A}</a:tableStyleId>
              </a:tblPr>
              <a:tblGrid>
                <a:gridCol w="4426423"/>
                <a:gridCol w="4426423"/>
              </a:tblGrid>
              <a:tr h="356630">
                <a:tc>
                  <a:txBody>
                    <a:bodyPr/>
                    <a:lstStyle/>
                    <a:p>
                      <a:pPr>
                        <a:lnSpc>
                          <a:spcPts val="1500"/>
                        </a:lnSpc>
                        <a:spcAft>
                          <a:spcPts val="1500"/>
                        </a:spcAft>
                      </a:pPr>
                      <a:r>
                        <a:rPr lang="en-IN" sz="2000" dirty="0">
                          <a:effectLst/>
                          <a:latin typeface="Cambria" panose="02040503050406030204" pitchFamily="18" charset="0"/>
                        </a:rPr>
                        <a:t>Sector</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c>
                  <a:txBody>
                    <a:bodyPr/>
                    <a:lstStyle/>
                    <a:p>
                      <a:pPr>
                        <a:lnSpc>
                          <a:spcPts val="1500"/>
                        </a:lnSpc>
                        <a:spcAft>
                          <a:spcPts val="1500"/>
                        </a:spcAft>
                      </a:pPr>
                      <a:r>
                        <a:rPr lang="en-IN" sz="2000">
                          <a:effectLst/>
                          <a:latin typeface="Cambria" panose="02040503050406030204" pitchFamily="18" charset="0"/>
                        </a:rPr>
                        <a:t>Use of DBMS</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r>
              <a:tr h="674318">
                <a:tc>
                  <a:txBody>
                    <a:bodyPr/>
                    <a:lstStyle/>
                    <a:p>
                      <a:pPr>
                        <a:lnSpc>
                          <a:spcPts val="1500"/>
                        </a:lnSpc>
                        <a:spcAft>
                          <a:spcPts val="1500"/>
                        </a:spcAft>
                      </a:pPr>
                      <a:r>
                        <a:rPr lang="en-IN" sz="2000" dirty="0">
                          <a:effectLst/>
                          <a:latin typeface="Cambria" panose="02040503050406030204" pitchFamily="18" charset="0"/>
                        </a:rPr>
                        <a:t>Banking</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c>
                  <a:txBody>
                    <a:bodyPr/>
                    <a:lstStyle/>
                    <a:p>
                      <a:pPr>
                        <a:lnSpc>
                          <a:spcPts val="1500"/>
                        </a:lnSpc>
                        <a:spcAft>
                          <a:spcPts val="1500"/>
                        </a:spcAft>
                      </a:pPr>
                      <a:r>
                        <a:rPr lang="en-IN" sz="2000" dirty="0">
                          <a:effectLst/>
                          <a:latin typeface="Cambria" panose="02040503050406030204" pitchFamily="18" charset="0"/>
                        </a:rPr>
                        <a:t>For customer information, account activities, payments, deposits, loans, etc.</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r>
              <a:tr h="497259">
                <a:tc>
                  <a:txBody>
                    <a:bodyPr/>
                    <a:lstStyle/>
                    <a:p>
                      <a:pPr>
                        <a:lnSpc>
                          <a:spcPts val="1500"/>
                        </a:lnSpc>
                        <a:spcAft>
                          <a:spcPts val="1500"/>
                        </a:spcAft>
                      </a:pPr>
                      <a:r>
                        <a:rPr lang="en-IN" sz="2000">
                          <a:effectLst/>
                          <a:latin typeface="Cambria" panose="02040503050406030204" pitchFamily="18" charset="0"/>
                        </a:rPr>
                        <a:t>Airlines</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c>
                  <a:txBody>
                    <a:bodyPr/>
                    <a:lstStyle/>
                    <a:p>
                      <a:pPr>
                        <a:lnSpc>
                          <a:spcPts val="1500"/>
                        </a:lnSpc>
                        <a:spcAft>
                          <a:spcPts val="1500"/>
                        </a:spcAft>
                      </a:pPr>
                      <a:r>
                        <a:rPr lang="en-IN" sz="2000" dirty="0">
                          <a:effectLst/>
                          <a:latin typeface="Cambria" panose="02040503050406030204" pitchFamily="18" charset="0"/>
                        </a:rPr>
                        <a:t>For reservations and schedule information.</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r>
              <a:tr h="566499">
                <a:tc>
                  <a:txBody>
                    <a:bodyPr/>
                    <a:lstStyle/>
                    <a:p>
                      <a:pPr>
                        <a:lnSpc>
                          <a:spcPts val="1500"/>
                        </a:lnSpc>
                        <a:spcAft>
                          <a:spcPts val="1500"/>
                        </a:spcAft>
                      </a:pPr>
                      <a:r>
                        <a:rPr lang="en-IN" sz="2000" dirty="0">
                          <a:effectLst/>
                          <a:latin typeface="Cambria" panose="02040503050406030204" pitchFamily="18" charset="0"/>
                        </a:rPr>
                        <a:t>Universities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c>
                  <a:txBody>
                    <a:bodyPr/>
                    <a:lstStyle/>
                    <a:p>
                      <a:pPr>
                        <a:lnSpc>
                          <a:spcPts val="1500"/>
                        </a:lnSpc>
                        <a:spcAft>
                          <a:spcPts val="1500"/>
                        </a:spcAft>
                      </a:pPr>
                      <a:r>
                        <a:rPr lang="en-IN" sz="2000" dirty="0">
                          <a:effectLst/>
                          <a:latin typeface="Cambria" panose="02040503050406030204" pitchFamily="18" charset="0"/>
                        </a:rPr>
                        <a:t>For student information, course registrations, colleges and grades.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r>
              <a:tr h="566499">
                <a:tc>
                  <a:txBody>
                    <a:bodyPr/>
                    <a:lstStyle/>
                    <a:p>
                      <a:pPr>
                        <a:lnSpc>
                          <a:spcPts val="1500"/>
                        </a:lnSpc>
                        <a:spcAft>
                          <a:spcPts val="1500"/>
                        </a:spcAft>
                      </a:pPr>
                      <a:r>
                        <a:rPr lang="en-IN" sz="2000">
                          <a:effectLst/>
                          <a:latin typeface="Cambria" panose="02040503050406030204" pitchFamily="18" charset="0"/>
                        </a:rPr>
                        <a:t>Telecommunication</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c>
                  <a:txBody>
                    <a:bodyPr/>
                    <a:lstStyle/>
                    <a:p>
                      <a:pPr>
                        <a:lnSpc>
                          <a:spcPts val="1500"/>
                        </a:lnSpc>
                        <a:spcAft>
                          <a:spcPts val="1500"/>
                        </a:spcAft>
                      </a:pPr>
                      <a:r>
                        <a:rPr lang="en-IN" sz="2000" dirty="0">
                          <a:effectLst/>
                          <a:latin typeface="Cambria" panose="02040503050406030204" pitchFamily="18" charset="0"/>
                        </a:rPr>
                        <a:t>It helps to keep call records, monthly bills, maintaining balances, etc.</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r>
              <a:tr h="776409">
                <a:tc>
                  <a:txBody>
                    <a:bodyPr/>
                    <a:lstStyle/>
                    <a:p>
                      <a:pPr>
                        <a:lnSpc>
                          <a:spcPts val="1500"/>
                        </a:lnSpc>
                        <a:spcAft>
                          <a:spcPts val="1500"/>
                        </a:spcAft>
                      </a:pPr>
                      <a:r>
                        <a:rPr lang="en-IN" sz="2000">
                          <a:effectLst/>
                          <a:latin typeface="Cambria" panose="02040503050406030204" pitchFamily="18" charset="0"/>
                        </a:rPr>
                        <a:t>Finance</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c>
                  <a:txBody>
                    <a:bodyPr/>
                    <a:lstStyle/>
                    <a:p>
                      <a:pPr>
                        <a:lnSpc>
                          <a:spcPts val="1500"/>
                        </a:lnSpc>
                        <a:spcAft>
                          <a:spcPts val="1500"/>
                        </a:spcAft>
                      </a:pPr>
                      <a:r>
                        <a:rPr lang="en-IN" sz="2000" dirty="0">
                          <a:effectLst/>
                          <a:latin typeface="Cambria" panose="02040503050406030204" pitchFamily="18" charset="0"/>
                        </a:rPr>
                        <a:t>For storing information about stock, sales, and purchases of financial instruments like stocks and bonds.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r>
              <a:tr h="530327">
                <a:tc>
                  <a:txBody>
                    <a:bodyPr/>
                    <a:lstStyle/>
                    <a:p>
                      <a:pPr>
                        <a:lnSpc>
                          <a:spcPts val="1500"/>
                        </a:lnSpc>
                        <a:spcAft>
                          <a:spcPts val="1500"/>
                        </a:spcAft>
                      </a:pPr>
                      <a:r>
                        <a:rPr lang="en-IN" sz="2000">
                          <a:effectLst/>
                          <a:latin typeface="Cambria" panose="02040503050406030204" pitchFamily="18" charset="0"/>
                        </a:rPr>
                        <a:t>Sales</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c>
                  <a:txBody>
                    <a:bodyPr/>
                    <a:lstStyle/>
                    <a:p>
                      <a:pPr>
                        <a:lnSpc>
                          <a:spcPts val="1500"/>
                        </a:lnSpc>
                        <a:spcAft>
                          <a:spcPts val="1500"/>
                        </a:spcAft>
                      </a:pPr>
                      <a:r>
                        <a:rPr lang="en-IN" sz="2000" dirty="0">
                          <a:effectLst/>
                          <a:latin typeface="Cambria" panose="02040503050406030204" pitchFamily="18" charset="0"/>
                        </a:rPr>
                        <a:t>Use for storing customer, product &amp; sales information.</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r>
              <a:tr h="851377">
                <a:tc>
                  <a:txBody>
                    <a:bodyPr/>
                    <a:lstStyle/>
                    <a:p>
                      <a:pPr>
                        <a:lnSpc>
                          <a:spcPts val="1500"/>
                        </a:lnSpc>
                        <a:spcAft>
                          <a:spcPts val="1500"/>
                        </a:spcAft>
                      </a:pPr>
                      <a:r>
                        <a:rPr lang="en-IN" sz="2000">
                          <a:effectLst/>
                          <a:latin typeface="Cambria" panose="02040503050406030204" pitchFamily="18" charset="0"/>
                        </a:rPr>
                        <a:t>Manufacturing</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c>
                  <a:txBody>
                    <a:bodyPr/>
                    <a:lstStyle/>
                    <a:p>
                      <a:pPr>
                        <a:lnSpc>
                          <a:spcPts val="1500"/>
                        </a:lnSpc>
                        <a:spcAft>
                          <a:spcPts val="1500"/>
                        </a:spcAft>
                      </a:pPr>
                      <a:r>
                        <a:rPr lang="en-IN" sz="2000" dirty="0">
                          <a:effectLst/>
                          <a:latin typeface="Cambria" panose="02040503050406030204" pitchFamily="18" charset="0"/>
                        </a:rPr>
                        <a:t>It is used for the management of supply chain and for tracking production of items. Inventories status in warehouses.</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r>
              <a:tr h="674318">
                <a:tc>
                  <a:txBody>
                    <a:bodyPr/>
                    <a:lstStyle/>
                    <a:p>
                      <a:pPr>
                        <a:lnSpc>
                          <a:spcPts val="1500"/>
                        </a:lnSpc>
                        <a:spcAft>
                          <a:spcPts val="1500"/>
                        </a:spcAft>
                      </a:pPr>
                      <a:r>
                        <a:rPr lang="en-IN" sz="2000">
                          <a:effectLst/>
                          <a:latin typeface="Cambria" panose="02040503050406030204" pitchFamily="18" charset="0"/>
                        </a:rPr>
                        <a:t>HR Management</a:t>
                      </a:r>
                      <a:endParaRPr lang="en-IN" sz="200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c>
                  <a:txBody>
                    <a:bodyPr/>
                    <a:lstStyle/>
                    <a:p>
                      <a:pPr>
                        <a:lnSpc>
                          <a:spcPts val="1500"/>
                        </a:lnSpc>
                        <a:spcAft>
                          <a:spcPts val="1500"/>
                        </a:spcAft>
                      </a:pPr>
                      <a:r>
                        <a:rPr lang="en-IN" sz="2000" dirty="0">
                          <a:effectLst/>
                          <a:latin typeface="Cambria" panose="02040503050406030204" pitchFamily="18" charset="0"/>
                        </a:rPr>
                        <a:t>For information about employees, salaries, payroll, deduction, generation of </a:t>
                      </a:r>
                      <a:r>
                        <a:rPr lang="en-IN" sz="2000" dirty="0" err="1">
                          <a:effectLst/>
                          <a:latin typeface="Cambria" panose="02040503050406030204" pitchFamily="18" charset="0"/>
                        </a:rPr>
                        <a:t>paychecks</a:t>
                      </a:r>
                      <a:r>
                        <a:rPr lang="en-IN" sz="2000" dirty="0">
                          <a:effectLst/>
                          <a:latin typeface="Cambria" panose="02040503050406030204" pitchFamily="18" charset="0"/>
                        </a:rPr>
                        <a:t>, etc.</a:t>
                      </a:r>
                      <a:endParaRPr lang="en-IN" sz="2000" dirty="0">
                        <a:effectLst/>
                        <a:latin typeface="Cambria" panose="02040503050406030204" pitchFamily="18" charset="0"/>
                        <a:ea typeface="Calibri" panose="020F0502020204030204" pitchFamily="34" charset="0"/>
                        <a:cs typeface="Times New Roman" panose="02020603050405020304" pitchFamily="18" charset="0"/>
                      </a:endParaRPr>
                    </a:p>
                  </a:txBody>
                  <a:tcPr marL="71923" marR="71923" marT="71923" marB="71923"/>
                </a:tc>
              </a:tr>
            </a:tbl>
          </a:graphicData>
        </a:graphic>
      </p:graphicFrame>
      <p:sp>
        <p:nvSpPr>
          <p:cNvPr id="3" name="Slide Number Placeholder 2"/>
          <p:cNvSpPr>
            <a:spLocks noGrp="1"/>
          </p:cNvSpPr>
          <p:nvPr>
            <p:ph type="sldNum" sz="quarter" idx="12"/>
          </p:nvPr>
        </p:nvSpPr>
        <p:spPr/>
        <p:txBody>
          <a:bodyPr/>
          <a:lstStyle/>
          <a:p>
            <a:fld id="{63F454EC-4F76-4F6E-8275-D8A9EF90DE53}" type="slidenum">
              <a:rPr lang="en-IN" smtClean="0"/>
              <a:t>9</a:t>
            </a:fld>
            <a:endParaRPr lang="en-IN"/>
          </a:p>
        </p:txBody>
      </p:sp>
    </p:spTree>
    <p:extLst>
      <p:ext uri="{BB962C8B-B14F-4D97-AF65-F5344CB8AC3E}">
        <p14:creationId xmlns:p14="http://schemas.microsoft.com/office/powerpoint/2010/main" val="32790910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318</TotalTime>
  <Words>4335</Words>
  <Application>Microsoft Office PowerPoint</Application>
  <PresentationFormat>On-screen Show (4:3)</PresentationFormat>
  <Paragraphs>560</Paragraphs>
  <Slides>62</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62</vt:i4>
      </vt:variant>
    </vt:vector>
  </HeadingPairs>
  <TitlesOfParts>
    <vt:vector size="76" baseType="lpstr">
      <vt:lpstr>Aharoni</vt:lpstr>
      <vt:lpstr>Arabic Typesetting</vt:lpstr>
      <vt:lpstr>Arial</vt:lpstr>
      <vt:lpstr>Blackadder ITC</vt:lpstr>
      <vt:lpstr>Bodoni MT</vt:lpstr>
      <vt:lpstr>Book Antiqua</vt:lpstr>
      <vt:lpstr>Calibri</vt:lpstr>
      <vt:lpstr>Calibri Light</vt:lpstr>
      <vt:lpstr>Cambria</vt:lpstr>
      <vt:lpstr>Cambria Math</vt:lpstr>
      <vt:lpstr>Consolas</vt:lpstr>
      <vt:lpstr>Symbol</vt:lpstr>
      <vt:lpstr>Times New Roman</vt:lpstr>
      <vt:lpstr>Office Theme</vt:lpstr>
      <vt:lpstr>The Hierarchical Approach</vt:lpstr>
      <vt:lpstr>Relational Data Base Management System</vt:lpstr>
      <vt:lpstr>PowerPoint Presentation</vt:lpstr>
      <vt:lpstr>PowerPoint Presentation</vt:lpstr>
      <vt:lpstr>PowerPoint Presentation</vt:lpstr>
      <vt:lpstr>PowerPoint Presentation</vt:lpstr>
      <vt:lpstr>PowerPoint Presentation</vt:lpstr>
      <vt:lpstr>Users in a DBMS environment</vt:lpstr>
      <vt:lpstr>Application of DBMS</vt:lpstr>
      <vt:lpstr>PowerPoint Presentation</vt:lpstr>
      <vt:lpstr>PowerPoint Presentation</vt:lpstr>
      <vt:lpstr>PowerPoint Presentation</vt:lpstr>
      <vt:lpstr>Disadvantage of DBMS</vt:lpstr>
      <vt:lpstr>In Nutshell</vt:lpstr>
      <vt:lpstr>Relational Data Model in DBMS: Concepts, Constraints, Example</vt:lpstr>
      <vt:lpstr>PowerPoint Presentation</vt:lpstr>
      <vt:lpstr>PowerPoint Presentation</vt:lpstr>
      <vt:lpstr>PowerPoint Presentation</vt:lpstr>
      <vt:lpstr>PowerPoint Presentation</vt:lpstr>
      <vt:lpstr>PowerPoint Presentation</vt:lpstr>
      <vt:lpstr>PowerPoint Presentation</vt:lpstr>
      <vt:lpstr>Operations in Relational Model</vt:lpstr>
      <vt:lpstr>PowerPoint Presentation</vt:lpstr>
      <vt:lpstr>PowerPoint Presentation</vt:lpstr>
      <vt:lpstr>PowerPoint Presentation</vt:lpstr>
      <vt:lpstr>PowerPoint Presentation</vt:lpstr>
      <vt:lpstr>Best Practices for creating a Relational Model</vt:lpstr>
      <vt:lpstr>Advantages of using Relational model</vt:lpstr>
      <vt:lpstr>Disadvantages of using Relational model</vt:lpstr>
      <vt:lpstr>In Nutshell</vt:lpstr>
      <vt:lpstr>What is ER Diagrams? ENTITY-RELATIONSHIP DIAGRAM (ERD) displays the relationships of entity set stored in a database.  It helps you to explain the logical structure of databases. At first look, an ER diagram looks very similar to the flowchart.  However, ER Diagram includes many specialized symbols, and its meanings make this model unique.  The purpose of ER Diagram is to represent the entity framework infrastructure.</vt:lpstr>
      <vt:lpstr>Facts about ER Diagram Model: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JESUS</dc:creator>
  <cp:lastModifiedBy>GRACE</cp:lastModifiedBy>
  <cp:revision>44</cp:revision>
  <dcterms:created xsi:type="dcterms:W3CDTF">2020-08-13T06:09:17Z</dcterms:created>
  <dcterms:modified xsi:type="dcterms:W3CDTF">2021-10-21T09:15:32Z</dcterms:modified>
</cp:coreProperties>
</file>